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3"/>
  </p:notesMasterIdLst>
  <p:sldIdLst>
    <p:sldId id="269" r:id="rId2"/>
    <p:sldId id="260" r:id="rId3"/>
    <p:sldId id="261" r:id="rId4"/>
    <p:sldId id="258" r:id="rId5"/>
    <p:sldId id="263" r:id="rId6"/>
    <p:sldId id="259" r:id="rId7"/>
    <p:sldId id="262" r:id="rId8"/>
    <p:sldId id="268" r:id="rId9"/>
    <p:sldId id="264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8C2"/>
    <a:srgbClr val="00CCEE"/>
    <a:srgbClr val="00CFF2"/>
    <a:srgbClr val="00C5E6"/>
    <a:srgbClr val="00B7D6"/>
    <a:srgbClr val="00B2EE"/>
    <a:srgbClr val="5DD5FF"/>
    <a:srgbClr val="85DFFF"/>
    <a:srgbClr val="57D3FF"/>
    <a:srgbClr val="A4D6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46" y="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286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18EE95-0907-4CAE-956F-B04531864C1A}" type="doc">
      <dgm:prSet loTypeId="urn:microsoft.com/office/officeart/2005/8/layout/process5" loCatId="process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305175C-A143-4A46-8AB9-4E1C4912CFF3}">
      <dgm:prSet/>
      <dgm:spPr>
        <a:solidFill>
          <a:srgbClr val="5DD5FF"/>
        </a:solidFill>
      </dgm:spPr>
      <dgm:t>
        <a:bodyPr/>
        <a:lstStyle/>
        <a:p>
          <a:pPr rtl="0"/>
          <a:r>
            <a:rPr lang="ru-RU" b="1" dirty="0" smtClean="0">
              <a:solidFill>
                <a:schemeClr val="tx1">
                  <a:lumMod val="85000"/>
                  <a:lumOff val="1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Проводим консультацию</a:t>
          </a:r>
          <a:endParaRPr lang="ru-RU" b="1" dirty="0">
            <a:solidFill>
              <a:schemeClr val="tx1">
                <a:lumMod val="85000"/>
                <a:lumOff val="15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D1AABC98-A00E-4A69-AA5A-B75714CA8C86}" type="parTrans" cxnId="{751C1EEB-113C-4B40-A4E1-AC216C18E2FC}">
      <dgm:prSet/>
      <dgm:spPr/>
      <dgm:t>
        <a:bodyPr/>
        <a:lstStyle/>
        <a:p>
          <a:endParaRPr lang="ru-RU"/>
        </a:p>
      </dgm:t>
    </dgm:pt>
    <dgm:pt modelId="{6A0ED60E-9DEC-4D38-ADFC-71186ED8602B}" type="sibTrans" cxnId="{751C1EEB-113C-4B40-A4E1-AC216C18E2FC}">
      <dgm:prSet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endParaRPr lang="ru-RU"/>
        </a:p>
      </dgm:t>
    </dgm:pt>
    <dgm:pt modelId="{3795DC01-041D-4428-9614-910491C850DC}">
      <dgm:prSet/>
      <dgm:spPr>
        <a:solidFill>
          <a:srgbClr val="5DD5FF"/>
        </a:solidFill>
      </dgm:spPr>
      <dgm:t>
        <a:bodyPr/>
        <a:lstStyle/>
        <a:p>
          <a:pPr rtl="0"/>
          <a:r>
            <a:rPr lang="ru-RU" b="1" dirty="0" smtClean="0">
              <a:solidFill>
                <a:schemeClr val="tx1">
                  <a:lumMod val="85000"/>
                  <a:lumOff val="1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Предоставляем ценовое предложение</a:t>
          </a:r>
          <a:endParaRPr lang="ru-RU" b="1" dirty="0">
            <a:solidFill>
              <a:schemeClr val="tx1">
                <a:lumMod val="85000"/>
                <a:lumOff val="15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050F17F7-846D-42DA-8E74-83C6F22BF17E}" type="parTrans" cxnId="{D715CC1F-1A4C-486E-8D43-490811493E8D}">
      <dgm:prSet/>
      <dgm:spPr/>
      <dgm:t>
        <a:bodyPr/>
        <a:lstStyle/>
        <a:p>
          <a:endParaRPr lang="ru-RU"/>
        </a:p>
      </dgm:t>
    </dgm:pt>
    <dgm:pt modelId="{A4142FBB-02A2-4B27-B525-DBCCCAA77697}" type="sibTrans" cxnId="{D715CC1F-1A4C-486E-8D43-490811493E8D}">
      <dgm:prSet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endParaRPr lang="ru-RU"/>
        </a:p>
      </dgm:t>
    </dgm:pt>
    <dgm:pt modelId="{C80765BA-93CA-44FE-B2E5-9F2FA412276C}">
      <dgm:prSet/>
      <dgm:spPr>
        <a:solidFill>
          <a:srgbClr val="5DD5FF"/>
        </a:solidFill>
      </dgm:spPr>
      <dgm:t>
        <a:bodyPr/>
        <a:lstStyle/>
        <a:p>
          <a:pPr rtl="0"/>
          <a:r>
            <a:rPr lang="ru-RU" b="1" dirty="0" smtClean="0">
              <a:solidFill>
                <a:schemeClr val="tx1">
                  <a:lumMod val="85000"/>
                  <a:lumOff val="1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Заключаем договор</a:t>
          </a:r>
          <a:endParaRPr lang="ru-RU" b="1" dirty="0">
            <a:solidFill>
              <a:schemeClr val="tx1">
                <a:lumMod val="85000"/>
                <a:lumOff val="15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38F96C6C-F99C-4699-B312-7720BD20F622}" type="parTrans" cxnId="{063275EF-1F74-45F4-B643-B3E438586288}">
      <dgm:prSet/>
      <dgm:spPr/>
      <dgm:t>
        <a:bodyPr/>
        <a:lstStyle/>
        <a:p>
          <a:endParaRPr lang="ru-RU"/>
        </a:p>
      </dgm:t>
    </dgm:pt>
    <dgm:pt modelId="{4907005C-5B48-4D5A-BD66-9BC7A47DF0FF}" type="sibTrans" cxnId="{063275EF-1F74-45F4-B643-B3E438586288}">
      <dgm:prSet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endParaRPr lang="ru-RU"/>
        </a:p>
      </dgm:t>
    </dgm:pt>
    <dgm:pt modelId="{3D29FD64-C8F9-44A1-99E4-BE7B511048AB}">
      <dgm:prSet/>
      <dgm:spPr>
        <a:solidFill>
          <a:srgbClr val="5DD5FF"/>
        </a:solidFill>
      </dgm:spPr>
      <dgm:t>
        <a:bodyPr/>
        <a:lstStyle/>
        <a:p>
          <a:pPr rtl="0"/>
          <a:r>
            <a:rPr lang="ru-RU" b="1" dirty="0" smtClean="0">
              <a:solidFill>
                <a:schemeClr val="tx1">
                  <a:lumMod val="85000"/>
                  <a:lumOff val="1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Получаем необходимые документы</a:t>
          </a:r>
          <a:endParaRPr lang="ru-RU" b="1" dirty="0">
            <a:solidFill>
              <a:schemeClr val="tx1">
                <a:lumMod val="85000"/>
                <a:lumOff val="15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240710A6-BC49-4F8F-BDC6-65DFDC52C870}" type="parTrans" cxnId="{942146D4-EB71-424D-8955-5E37B785322D}">
      <dgm:prSet/>
      <dgm:spPr/>
      <dgm:t>
        <a:bodyPr/>
        <a:lstStyle/>
        <a:p>
          <a:endParaRPr lang="ru-RU"/>
        </a:p>
      </dgm:t>
    </dgm:pt>
    <dgm:pt modelId="{EC17C00F-941C-4F41-A8AE-35047111CA6B}" type="sibTrans" cxnId="{942146D4-EB71-424D-8955-5E37B785322D}">
      <dgm:prSet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endParaRPr lang="ru-RU"/>
        </a:p>
      </dgm:t>
    </dgm:pt>
    <dgm:pt modelId="{1FDBA391-377C-4C39-97E9-AB4E90F4D3C7}">
      <dgm:prSet/>
      <dgm:spPr>
        <a:solidFill>
          <a:srgbClr val="5DD5FF"/>
        </a:solidFill>
      </dgm:spPr>
      <dgm:t>
        <a:bodyPr/>
        <a:lstStyle/>
        <a:p>
          <a:pPr rtl="0"/>
          <a:r>
            <a:rPr lang="ru-RU" b="1" dirty="0" smtClean="0">
              <a:solidFill>
                <a:schemeClr val="tx1">
                  <a:lumMod val="85000"/>
                  <a:lumOff val="1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Выезжаем на осмотр</a:t>
          </a:r>
          <a:endParaRPr lang="ru-RU" b="1" dirty="0">
            <a:solidFill>
              <a:schemeClr val="tx1">
                <a:lumMod val="85000"/>
                <a:lumOff val="15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D3D72F40-6022-4A10-B3A7-06F7ED564585}" type="parTrans" cxnId="{B108318D-77DE-4C43-AEA5-858CE1418EAB}">
      <dgm:prSet/>
      <dgm:spPr/>
      <dgm:t>
        <a:bodyPr/>
        <a:lstStyle/>
        <a:p>
          <a:endParaRPr lang="ru-RU"/>
        </a:p>
      </dgm:t>
    </dgm:pt>
    <dgm:pt modelId="{D0B05CDB-65E3-4242-8691-1188957572AC}" type="sibTrans" cxnId="{B108318D-77DE-4C43-AEA5-858CE1418EAB}">
      <dgm:prSet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endParaRPr lang="ru-RU"/>
        </a:p>
      </dgm:t>
    </dgm:pt>
    <dgm:pt modelId="{F1B35609-1F7E-4054-9A31-EEA0EE570601}">
      <dgm:prSet/>
      <dgm:spPr>
        <a:solidFill>
          <a:srgbClr val="A4D66C"/>
        </a:solidFill>
      </dgm:spPr>
      <dgm:t>
        <a:bodyPr/>
        <a:lstStyle/>
        <a:p>
          <a:pPr rtl="0"/>
          <a:r>
            <a:rPr lang="ru-RU" b="1" dirty="0" smtClean="0">
              <a:solidFill>
                <a:schemeClr val="tx1">
                  <a:lumMod val="85000"/>
                  <a:lumOff val="1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Подготавливаем отчет</a:t>
          </a:r>
          <a:endParaRPr lang="ru-RU" b="1" dirty="0">
            <a:solidFill>
              <a:schemeClr val="tx1">
                <a:lumMod val="85000"/>
                <a:lumOff val="15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72CA05A1-7C87-40B0-90ED-0FC45722EB13}" type="parTrans" cxnId="{5B1B3FF4-4A2F-4BB4-BB92-B60AF8413B96}">
      <dgm:prSet/>
      <dgm:spPr/>
      <dgm:t>
        <a:bodyPr/>
        <a:lstStyle/>
        <a:p>
          <a:endParaRPr lang="ru-RU"/>
        </a:p>
      </dgm:t>
    </dgm:pt>
    <dgm:pt modelId="{A420BE81-20D7-49A1-8086-11769FA0F35E}" type="sibTrans" cxnId="{5B1B3FF4-4A2F-4BB4-BB92-B60AF8413B96}">
      <dgm:prSet/>
      <dgm:spPr/>
      <dgm:t>
        <a:bodyPr/>
        <a:lstStyle/>
        <a:p>
          <a:endParaRPr lang="ru-RU"/>
        </a:p>
      </dgm:t>
    </dgm:pt>
    <dgm:pt modelId="{A32468F7-72B9-4945-9B87-B2F3A8DC64EB}" type="pres">
      <dgm:prSet presAssocID="{FF18EE95-0907-4CAE-956F-B04531864C1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9A8E5EB-6823-48C0-A6CA-15D6FEE4A162}" type="pres">
      <dgm:prSet presAssocID="{D305175C-A143-4A46-8AB9-4E1C4912CFF3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1EF4AE-60A9-46B5-AC40-2F31098F0947}" type="pres">
      <dgm:prSet presAssocID="{6A0ED60E-9DEC-4D38-ADFC-71186ED8602B}" presName="sibTrans" presStyleLbl="sibTrans2D1" presStyleIdx="0" presStyleCnt="5"/>
      <dgm:spPr/>
      <dgm:t>
        <a:bodyPr/>
        <a:lstStyle/>
        <a:p>
          <a:endParaRPr lang="ru-RU"/>
        </a:p>
      </dgm:t>
    </dgm:pt>
    <dgm:pt modelId="{0D86E8A0-A80A-4F49-ABC5-08F1762F282C}" type="pres">
      <dgm:prSet presAssocID="{6A0ED60E-9DEC-4D38-ADFC-71186ED8602B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CC6999E5-8FF6-4D84-B111-39BA6A509FF8}" type="pres">
      <dgm:prSet presAssocID="{3795DC01-041D-4428-9614-910491C850DC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A8EA20-8927-4654-871D-A5AE32723D32}" type="pres">
      <dgm:prSet presAssocID="{A4142FBB-02A2-4B27-B525-DBCCCAA77697}" presName="sibTrans" presStyleLbl="sibTrans2D1" presStyleIdx="1" presStyleCnt="5"/>
      <dgm:spPr/>
      <dgm:t>
        <a:bodyPr/>
        <a:lstStyle/>
        <a:p>
          <a:endParaRPr lang="ru-RU"/>
        </a:p>
      </dgm:t>
    </dgm:pt>
    <dgm:pt modelId="{C2DDC630-AF7B-4A55-89F2-3B3FE9F936AA}" type="pres">
      <dgm:prSet presAssocID="{A4142FBB-02A2-4B27-B525-DBCCCAA77697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906D93DB-7AB2-43DD-9EF1-B0034F72273C}" type="pres">
      <dgm:prSet presAssocID="{C80765BA-93CA-44FE-B2E5-9F2FA412276C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492F60-93BE-40EF-8D37-0B47C08AA63B}" type="pres">
      <dgm:prSet presAssocID="{4907005C-5B48-4D5A-BD66-9BC7A47DF0FF}" presName="sibTrans" presStyleLbl="sibTrans2D1" presStyleIdx="2" presStyleCnt="5"/>
      <dgm:spPr/>
      <dgm:t>
        <a:bodyPr/>
        <a:lstStyle/>
        <a:p>
          <a:endParaRPr lang="ru-RU"/>
        </a:p>
      </dgm:t>
    </dgm:pt>
    <dgm:pt modelId="{EA643FDE-50CB-4D9F-8F8F-3E1C6BDFD51B}" type="pres">
      <dgm:prSet presAssocID="{4907005C-5B48-4D5A-BD66-9BC7A47DF0FF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8C5BEBC8-28DB-4EA5-B66A-B6B1AD485D0A}" type="pres">
      <dgm:prSet presAssocID="{3D29FD64-C8F9-44A1-99E4-BE7B511048AB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AD21C3-1D28-4C1B-AEA4-707B1EF737C8}" type="pres">
      <dgm:prSet presAssocID="{EC17C00F-941C-4F41-A8AE-35047111CA6B}" presName="sibTrans" presStyleLbl="sibTrans2D1" presStyleIdx="3" presStyleCnt="5"/>
      <dgm:spPr/>
      <dgm:t>
        <a:bodyPr/>
        <a:lstStyle/>
        <a:p>
          <a:endParaRPr lang="ru-RU"/>
        </a:p>
      </dgm:t>
    </dgm:pt>
    <dgm:pt modelId="{F4434DA1-8F1B-4880-8A7D-2B4CAC2D920E}" type="pres">
      <dgm:prSet presAssocID="{EC17C00F-941C-4F41-A8AE-35047111CA6B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51E678BE-8AB7-42E9-B911-0B6635C1E8E3}" type="pres">
      <dgm:prSet presAssocID="{1FDBA391-377C-4C39-97E9-AB4E90F4D3C7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87AF71-2442-4475-B725-C3B2F1C15863}" type="pres">
      <dgm:prSet presAssocID="{D0B05CDB-65E3-4242-8691-1188957572AC}" presName="sibTrans" presStyleLbl="sibTrans2D1" presStyleIdx="4" presStyleCnt="5"/>
      <dgm:spPr/>
      <dgm:t>
        <a:bodyPr/>
        <a:lstStyle/>
        <a:p>
          <a:endParaRPr lang="ru-RU"/>
        </a:p>
      </dgm:t>
    </dgm:pt>
    <dgm:pt modelId="{85FAD4F3-D36C-49C6-9F54-888C61D377E8}" type="pres">
      <dgm:prSet presAssocID="{D0B05CDB-65E3-4242-8691-1188957572AC}" presName="connectorText" presStyleLbl="sibTrans2D1" presStyleIdx="4" presStyleCnt="5"/>
      <dgm:spPr/>
      <dgm:t>
        <a:bodyPr/>
        <a:lstStyle/>
        <a:p>
          <a:endParaRPr lang="ru-RU"/>
        </a:p>
      </dgm:t>
    </dgm:pt>
    <dgm:pt modelId="{350FB40D-7542-44FF-AC12-407B49308AFE}" type="pres">
      <dgm:prSet presAssocID="{F1B35609-1F7E-4054-9A31-EEA0EE570601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3960692-8A9E-40E6-BAB5-4F22FE1C291B}" type="presOf" srcId="{A4142FBB-02A2-4B27-B525-DBCCCAA77697}" destId="{C2DDC630-AF7B-4A55-89F2-3B3FE9F936AA}" srcOrd="1" destOrd="0" presId="urn:microsoft.com/office/officeart/2005/8/layout/process5"/>
    <dgm:cxn modelId="{6C490E60-B53A-4946-82A4-82A5C5245CCF}" type="presOf" srcId="{C80765BA-93CA-44FE-B2E5-9F2FA412276C}" destId="{906D93DB-7AB2-43DD-9EF1-B0034F72273C}" srcOrd="0" destOrd="0" presId="urn:microsoft.com/office/officeart/2005/8/layout/process5"/>
    <dgm:cxn modelId="{942146D4-EB71-424D-8955-5E37B785322D}" srcId="{FF18EE95-0907-4CAE-956F-B04531864C1A}" destId="{3D29FD64-C8F9-44A1-99E4-BE7B511048AB}" srcOrd="3" destOrd="0" parTransId="{240710A6-BC49-4F8F-BDC6-65DFDC52C870}" sibTransId="{EC17C00F-941C-4F41-A8AE-35047111CA6B}"/>
    <dgm:cxn modelId="{98D6D958-D761-4590-B79D-C3FE0084F905}" type="presOf" srcId="{FF18EE95-0907-4CAE-956F-B04531864C1A}" destId="{A32468F7-72B9-4945-9B87-B2F3A8DC64EB}" srcOrd="0" destOrd="0" presId="urn:microsoft.com/office/officeart/2005/8/layout/process5"/>
    <dgm:cxn modelId="{D519464E-3EBF-4EA7-94F0-78F9FA3AFA49}" type="presOf" srcId="{1FDBA391-377C-4C39-97E9-AB4E90F4D3C7}" destId="{51E678BE-8AB7-42E9-B911-0B6635C1E8E3}" srcOrd="0" destOrd="0" presId="urn:microsoft.com/office/officeart/2005/8/layout/process5"/>
    <dgm:cxn modelId="{D715CC1F-1A4C-486E-8D43-490811493E8D}" srcId="{FF18EE95-0907-4CAE-956F-B04531864C1A}" destId="{3795DC01-041D-4428-9614-910491C850DC}" srcOrd="1" destOrd="0" parTransId="{050F17F7-846D-42DA-8E74-83C6F22BF17E}" sibTransId="{A4142FBB-02A2-4B27-B525-DBCCCAA77697}"/>
    <dgm:cxn modelId="{0F7D3F83-B50F-429E-8B5D-56DBFC38DF83}" type="presOf" srcId="{F1B35609-1F7E-4054-9A31-EEA0EE570601}" destId="{350FB40D-7542-44FF-AC12-407B49308AFE}" srcOrd="0" destOrd="0" presId="urn:microsoft.com/office/officeart/2005/8/layout/process5"/>
    <dgm:cxn modelId="{B0C4941B-0473-47B0-B02A-49C4DE9E98C1}" type="presOf" srcId="{4907005C-5B48-4D5A-BD66-9BC7A47DF0FF}" destId="{EA643FDE-50CB-4D9F-8F8F-3E1C6BDFD51B}" srcOrd="1" destOrd="0" presId="urn:microsoft.com/office/officeart/2005/8/layout/process5"/>
    <dgm:cxn modelId="{751C1EEB-113C-4B40-A4E1-AC216C18E2FC}" srcId="{FF18EE95-0907-4CAE-956F-B04531864C1A}" destId="{D305175C-A143-4A46-8AB9-4E1C4912CFF3}" srcOrd="0" destOrd="0" parTransId="{D1AABC98-A00E-4A69-AA5A-B75714CA8C86}" sibTransId="{6A0ED60E-9DEC-4D38-ADFC-71186ED8602B}"/>
    <dgm:cxn modelId="{5B1B3FF4-4A2F-4BB4-BB92-B60AF8413B96}" srcId="{FF18EE95-0907-4CAE-956F-B04531864C1A}" destId="{F1B35609-1F7E-4054-9A31-EEA0EE570601}" srcOrd="5" destOrd="0" parTransId="{72CA05A1-7C87-40B0-90ED-0FC45722EB13}" sibTransId="{A420BE81-20D7-49A1-8086-11769FA0F35E}"/>
    <dgm:cxn modelId="{C0684499-2FBC-46E4-8CDF-BD744D4EDC7A}" type="presOf" srcId="{6A0ED60E-9DEC-4D38-ADFC-71186ED8602B}" destId="{B01EF4AE-60A9-46B5-AC40-2F31098F0947}" srcOrd="0" destOrd="0" presId="urn:microsoft.com/office/officeart/2005/8/layout/process5"/>
    <dgm:cxn modelId="{063275EF-1F74-45F4-B643-B3E438586288}" srcId="{FF18EE95-0907-4CAE-956F-B04531864C1A}" destId="{C80765BA-93CA-44FE-B2E5-9F2FA412276C}" srcOrd="2" destOrd="0" parTransId="{38F96C6C-F99C-4699-B312-7720BD20F622}" sibTransId="{4907005C-5B48-4D5A-BD66-9BC7A47DF0FF}"/>
    <dgm:cxn modelId="{F1A27725-664C-4BE2-9294-378B3539FF29}" type="presOf" srcId="{D0B05CDB-65E3-4242-8691-1188957572AC}" destId="{85FAD4F3-D36C-49C6-9F54-888C61D377E8}" srcOrd="1" destOrd="0" presId="urn:microsoft.com/office/officeart/2005/8/layout/process5"/>
    <dgm:cxn modelId="{B108318D-77DE-4C43-AEA5-858CE1418EAB}" srcId="{FF18EE95-0907-4CAE-956F-B04531864C1A}" destId="{1FDBA391-377C-4C39-97E9-AB4E90F4D3C7}" srcOrd="4" destOrd="0" parTransId="{D3D72F40-6022-4A10-B3A7-06F7ED564585}" sibTransId="{D0B05CDB-65E3-4242-8691-1188957572AC}"/>
    <dgm:cxn modelId="{BCCC491A-E649-4B2D-AC1F-82C0A6C778D8}" type="presOf" srcId="{6A0ED60E-9DEC-4D38-ADFC-71186ED8602B}" destId="{0D86E8A0-A80A-4F49-ABC5-08F1762F282C}" srcOrd="1" destOrd="0" presId="urn:microsoft.com/office/officeart/2005/8/layout/process5"/>
    <dgm:cxn modelId="{430569CB-D1AF-47EF-9306-5D857BA22E08}" type="presOf" srcId="{EC17C00F-941C-4F41-A8AE-35047111CA6B}" destId="{F4434DA1-8F1B-4880-8A7D-2B4CAC2D920E}" srcOrd="1" destOrd="0" presId="urn:microsoft.com/office/officeart/2005/8/layout/process5"/>
    <dgm:cxn modelId="{ADD6BE94-D697-4BBE-8828-72D4152C93C1}" type="presOf" srcId="{D0B05CDB-65E3-4242-8691-1188957572AC}" destId="{0987AF71-2442-4475-B725-C3B2F1C15863}" srcOrd="0" destOrd="0" presId="urn:microsoft.com/office/officeart/2005/8/layout/process5"/>
    <dgm:cxn modelId="{2E181B8E-B8B0-44AC-B303-3AFF543B444E}" type="presOf" srcId="{EC17C00F-941C-4F41-A8AE-35047111CA6B}" destId="{C3AD21C3-1D28-4C1B-AEA4-707B1EF737C8}" srcOrd="0" destOrd="0" presId="urn:microsoft.com/office/officeart/2005/8/layout/process5"/>
    <dgm:cxn modelId="{9D0B4F6E-045C-45B3-B370-D8A274BEFAC6}" type="presOf" srcId="{4907005C-5B48-4D5A-BD66-9BC7A47DF0FF}" destId="{0A492F60-93BE-40EF-8D37-0B47C08AA63B}" srcOrd="0" destOrd="0" presId="urn:microsoft.com/office/officeart/2005/8/layout/process5"/>
    <dgm:cxn modelId="{765C4DE2-B44B-44F3-98E3-7B952BFB32BF}" type="presOf" srcId="{D305175C-A143-4A46-8AB9-4E1C4912CFF3}" destId="{A9A8E5EB-6823-48C0-A6CA-15D6FEE4A162}" srcOrd="0" destOrd="0" presId="urn:microsoft.com/office/officeart/2005/8/layout/process5"/>
    <dgm:cxn modelId="{0471B989-D22B-4568-85F4-BFDB6341CF7E}" type="presOf" srcId="{A4142FBB-02A2-4B27-B525-DBCCCAA77697}" destId="{E7A8EA20-8927-4654-871D-A5AE32723D32}" srcOrd="0" destOrd="0" presId="urn:microsoft.com/office/officeart/2005/8/layout/process5"/>
    <dgm:cxn modelId="{445C8304-E2EC-4D58-B359-C815B66791E0}" type="presOf" srcId="{3D29FD64-C8F9-44A1-99E4-BE7B511048AB}" destId="{8C5BEBC8-28DB-4EA5-B66A-B6B1AD485D0A}" srcOrd="0" destOrd="0" presId="urn:microsoft.com/office/officeart/2005/8/layout/process5"/>
    <dgm:cxn modelId="{4892FC48-9FFC-42D5-8392-896F391EE5C2}" type="presOf" srcId="{3795DC01-041D-4428-9614-910491C850DC}" destId="{CC6999E5-8FF6-4D84-B111-39BA6A509FF8}" srcOrd="0" destOrd="0" presId="urn:microsoft.com/office/officeart/2005/8/layout/process5"/>
    <dgm:cxn modelId="{DCC1B977-EC17-4E6A-9D2F-25ACE866BA20}" type="presParOf" srcId="{A32468F7-72B9-4945-9B87-B2F3A8DC64EB}" destId="{A9A8E5EB-6823-48C0-A6CA-15D6FEE4A162}" srcOrd="0" destOrd="0" presId="urn:microsoft.com/office/officeart/2005/8/layout/process5"/>
    <dgm:cxn modelId="{4CD4D5E5-161A-4280-BD91-CE77A182684F}" type="presParOf" srcId="{A32468F7-72B9-4945-9B87-B2F3A8DC64EB}" destId="{B01EF4AE-60A9-46B5-AC40-2F31098F0947}" srcOrd="1" destOrd="0" presId="urn:microsoft.com/office/officeart/2005/8/layout/process5"/>
    <dgm:cxn modelId="{1A89562B-4A69-407D-86DB-0BA3A7D30FAE}" type="presParOf" srcId="{B01EF4AE-60A9-46B5-AC40-2F31098F0947}" destId="{0D86E8A0-A80A-4F49-ABC5-08F1762F282C}" srcOrd="0" destOrd="0" presId="urn:microsoft.com/office/officeart/2005/8/layout/process5"/>
    <dgm:cxn modelId="{00CF0288-F24C-406B-996A-A69FA7ADA600}" type="presParOf" srcId="{A32468F7-72B9-4945-9B87-B2F3A8DC64EB}" destId="{CC6999E5-8FF6-4D84-B111-39BA6A509FF8}" srcOrd="2" destOrd="0" presId="urn:microsoft.com/office/officeart/2005/8/layout/process5"/>
    <dgm:cxn modelId="{59C18A48-D0AB-4A16-86A5-7D45EC96ED31}" type="presParOf" srcId="{A32468F7-72B9-4945-9B87-B2F3A8DC64EB}" destId="{E7A8EA20-8927-4654-871D-A5AE32723D32}" srcOrd="3" destOrd="0" presId="urn:microsoft.com/office/officeart/2005/8/layout/process5"/>
    <dgm:cxn modelId="{12984F86-D859-4E04-B1EA-3EE042010DBA}" type="presParOf" srcId="{E7A8EA20-8927-4654-871D-A5AE32723D32}" destId="{C2DDC630-AF7B-4A55-89F2-3B3FE9F936AA}" srcOrd="0" destOrd="0" presId="urn:microsoft.com/office/officeart/2005/8/layout/process5"/>
    <dgm:cxn modelId="{130DAF6D-BD0E-47B0-8FD2-F8949C0E61D0}" type="presParOf" srcId="{A32468F7-72B9-4945-9B87-B2F3A8DC64EB}" destId="{906D93DB-7AB2-43DD-9EF1-B0034F72273C}" srcOrd="4" destOrd="0" presId="urn:microsoft.com/office/officeart/2005/8/layout/process5"/>
    <dgm:cxn modelId="{A9DFE629-47A6-468C-9F31-D7DC60BFFBA2}" type="presParOf" srcId="{A32468F7-72B9-4945-9B87-B2F3A8DC64EB}" destId="{0A492F60-93BE-40EF-8D37-0B47C08AA63B}" srcOrd="5" destOrd="0" presId="urn:microsoft.com/office/officeart/2005/8/layout/process5"/>
    <dgm:cxn modelId="{50992AFC-13F5-446F-B583-895E9AFF5832}" type="presParOf" srcId="{0A492F60-93BE-40EF-8D37-0B47C08AA63B}" destId="{EA643FDE-50CB-4D9F-8F8F-3E1C6BDFD51B}" srcOrd="0" destOrd="0" presId="urn:microsoft.com/office/officeart/2005/8/layout/process5"/>
    <dgm:cxn modelId="{3124D1F0-332B-469A-9968-5180795B1C60}" type="presParOf" srcId="{A32468F7-72B9-4945-9B87-B2F3A8DC64EB}" destId="{8C5BEBC8-28DB-4EA5-B66A-B6B1AD485D0A}" srcOrd="6" destOrd="0" presId="urn:microsoft.com/office/officeart/2005/8/layout/process5"/>
    <dgm:cxn modelId="{BFD5B1D5-8D2C-414F-AB83-6FCBA961EAF1}" type="presParOf" srcId="{A32468F7-72B9-4945-9B87-B2F3A8DC64EB}" destId="{C3AD21C3-1D28-4C1B-AEA4-707B1EF737C8}" srcOrd="7" destOrd="0" presId="urn:microsoft.com/office/officeart/2005/8/layout/process5"/>
    <dgm:cxn modelId="{E2F69FF5-9290-48B9-920C-FD7FE4980B5B}" type="presParOf" srcId="{C3AD21C3-1D28-4C1B-AEA4-707B1EF737C8}" destId="{F4434DA1-8F1B-4880-8A7D-2B4CAC2D920E}" srcOrd="0" destOrd="0" presId="urn:microsoft.com/office/officeart/2005/8/layout/process5"/>
    <dgm:cxn modelId="{634AAE0A-9927-4439-AEED-F399B7016E4B}" type="presParOf" srcId="{A32468F7-72B9-4945-9B87-B2F3A8DC64EB}" destId="{51E678BE-8AB7-42E9-B911-0B6635C1E8E3}" srcOrd="8" destOrd="0" presId="urn:microsoft.com/office/officeart/2005/8/layout/process5"/>
    <dgm:cxn modelId="{27D62EE3-D086-455C-94C8-E2B4AA140954}" type="presParOf" srcId="{A32468F7-72B9-4945-9B87-B2F3A8DC64EB}" destId="{0987AF71-2442-4475-B725-C3B2F1C15863}" srcOrd="9" destOrd="0" presId="urn:microsoft.com/office/officeart/2005/8/layout/process5"/>
    <dgm:cxn modelId="{11236AE1-543A-442B-9415-64133A1D2E36}" type="presParOf" srcId="{0987AF71-2442-4475-B725-C3B2F1C15863}" destId="{85FAD4F3-D36C-49C6-9F54-888C61D377E8}" srcOrd="0" destOrd="0" presId="urn:microsoft.com/office/officeart/2005/8/layout/process5"/>
    <dgm:cxn modelId="{FDE7BB70-5314-4FE3-9D5D-D12F01198047}" type="presParOf" srcId="{A32468F7-72B9-4945-9B87-B2F3A8DC64EB}" destId="{350FB40D-7542-44FF-AC12-407B49308AFE}" srcOrd="10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A8E5EB-6823-48C0-A6CA-15D6FEE4A162}">
      <dsp:nvSpPr>
        <dsp:cNvPr id="0" name=""/>
        <dsp:cNvSpPr/>
      </dsp:nvSpPr>
      <dsp:spPr>
        <a:xfrm>
          <a:off x="6771" y="973934"/>
          <a:ext cx="2024029" cy="1214417"/>
        </a:xfrm>
        <a:prstGeom prst="roundRect">
          <a:avLst>
            <a:gd name="adj" fmla="val 10000"/>
          </a:avLst>
        </a:prstGeom>
        <a:solidFill>
          <a:srgbClr val="5DD5FF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>
                  <a:lumMod val="85000"/>
                  <a:lumOff val="1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Проводим консультацию</a:t>
          </a:r>
          <a:endParaRPr lang="ru-RU" sz="1600" b="1" kern="1200" dirty="0">
            <a:solidFill>
              <a:schemeClr val="tx1">
                <a:lumMod val="85000"/>
                <a:lumOff val="15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42340" y="1009503"/>
        <a:ext cx="1952891" cy="1143279"/>
      </dsp:txXfrm>
    </dsp:sp>
    <dsp:sp modelId="{B01EF4AE-60A9-46B5-AC40-2F31098F0947}">
      <dsp:nvSpPr>
        <dsp:cNvPr id="0" name=""/>
        <dsp:cNvSpPr/>
      </dsp:nvSpPr>
      <dsp:spPr>
        <a:xfrm>
          <a:off x="2208916" y="1330164"/>
          <a:ext cx="429094" cy="501959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65000"/>
            <a:lumOff val="35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>
        <a:off x="2208916" y="1430556"/>
        <a:ext cx="300366" cy="301175"/>
      </dsp:txXfrm>
    </dsp:sp>
    <dsp:sp modelId="{CC6999E5-8FF6-4D84-B111-39BA6A509FF8}">
      <dsp:nvSpPr>
        <dsp:cNvPr id="0" name=""/>
        <dsp:cNvSpPr/>
      </dsp:nvSpPr>
      <dsp:spPr>
        <a:xfrm>
          <a:off x="2840413" y="973934"/>
          <a:ext cx="2024029" cy="1214417"/>
        </a:xfrm>
        <a:prstGeom prst="roundRect">
          <a:avLst>
            <a:gd name="adj" fmla="val 10000"/>
          </a:avLst>
        </a:prstGeom>
        <a:solidFill>
          <a:srgbClr val="5DD5FF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>
                  <a:lumMod val="85000"/>
                  <a:lumOff val="1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Предоставляем ценовое предложение</a:t>
          </a:r>
          <a:endParaRPr lang="ru-RU" sz="1600" b="1" kern="1200" dirty="0">
            <a:solidFill>
              <a:schemeClr val="tx1">
                <a:lumMod val="85000"/>
                <a:lumOff val="15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2875982" y="1009503"/>
        <a:ext cx="1952891" cy="1143279"/>
      </dsp:txXfrm>
    </dsp:sp>
    <dsp:sp modelId="{E7A8EA20-8927-4654-871D-A5AE32723D32}">
      <dsp:nvSpPr>
        <dsp:cNvPr id="0" name=""/>
        <dsp:cNvSpPr/>
      </dsp:nvSpPr>
      <dsp:spPr>
        <a:xfrm>
          <a:off x="5042557" y="1330164"/>
          <a:ext cx="429094" cy="501959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65000"/>
            <a:lumOff val="35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>
        <a:off x="5042557" y="1430556"/>
        <a:ext cx="300366" cy="301175"/>
      </dsp:txXfrm>
    </dsp:sp>
    <dsp:sp modelId="{906D93DB-7AB2-43DD-9EF1-B0034F72273C}">
      <dsp:nvSpPr>
        <dsp:cNvPr id="0" name=""/>
        <dsp:cNvSpPr/>
      </dsp:nvSpPr>
      <dsp:spPr>
        <a:xfrm>
          <a:off x="5674054" y="973934"/>
          <a:ext cx="2024029" cy="1214417"/>
        </a:xfrm>
        <a:prstGeom prst="roundRect">
          <a:avLst>
            <a:gd name="adj" fmla="val 10000"/>
          </a:avLst>
        </a:prstGeom>
        <a:solidFill>
          <a:srgbClr val="5DD5FF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>
                  <a:lumMod val="85000"/>
                  <a:lumOff val="1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Заключаем договор</a:t>
          </a:r>
          <a:endParaRPr lang="ru-RU" sz="1600" b="1" kern="1200" dirty="0">
            <a:solidFill>
              <a:schemeClr val="tx1">
                <a:lumMod val="85000"/>
                <a:lumOff val="15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5709623" y="1009503"/>
        <a:ext cx="1952891" cy="1143279"/>
      </dsp:txXfrm>
    </dsp:sp>
    <dsp:sp modelId="{0A492F60-93BE-40EF-8D37-0B47C08AA63B}">
      <dsp:nvSpPr>
        <dsp:cNvPr id="0" name=""/>
        <dsp:cNvSpPr/>
      </dsp:nvSpPr>
      <dsp:spPr>
        <a:xfrm rot="5400000">
          <a:off x="6471522" y="2330034"/>
          <a:ext cx="429094" cy="501959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65000"/>
            <a:lumOff val="35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 rot="-5400000">
        <a:off x="6535482" y="2366466"/>
        <a:ext cx="301175" cy="300366"/>
      </dsp:txXfrm>
    </dsp:sp>
    <dsp:sp modelId="{8C5BEBC8-28DB-4EA5-B66A-B6B1AD485D0A}">
      <dsp:nvSpPr>
        <dsp:cNvPr id="0" name=""/>
        <dsp:cNvSpPr/>
      </dsp:nvSpPr>
      <dsp:spPr>
        <a:xfrm>
          <a:off x="5674054" y="2997964"/>
          <a:ext cx="2024029" cy="1214417"/>
        </a:xfrm>
        <a:prstGeom prst="roundRect">
          <a:avLst>
            <a:gd name="adj" fmla="val 10000"/>
          </a:avLst>
        </a:prstGeom>
        <a:solidFill>
          <a:srgbClr val="5DD5FF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>
                  <a:lumMod val="85000"/>
                  <a:lumOff val="1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Получаем необходимые документы</a:t>
          </a:r>
          <a:endParaRPr lang="ru-RU" sz="1600" b="1" kern="1200" dirty="0">
            <a:solidFill>
              <a:schemeClr val="tx1">
                <a:lumMod val="85000"/>
                <a:lumOff val="15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5709623" y="3033533"/>
        <a:ext cx="1952891" cy="1143279"/>
      </dsp:txXfrm>
    </dsp:sp>
    <dsp:sp modelId="{C3AD21C3-1D28-4C1B-AEA4-707B1EF737C8}">
      <dsp:nvSpPr>
        <dsp:cNvPr id="0" name=""/>
        <dsp:cNvSpPr/>
      </dsp:nvSpPr>
      <dsp:spPr>
        <a:xfrm rot="10800000">
          <a:off x="5066845" y="3354193"/>
          <a:ext cx="429094" cy="501959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65000"/>
            <a:lumOff val="35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 rot="10800000">
        <a:off x="5195573" y="3454585"/>
        <a:ext cx="300366" cy="301175"/>
      </dsp:txXfrm>
    </dsp:sp>
    <dsp:sp modelId="{51E678BE-8AB7-42E9-B911-0B6635C1E8E3}">
      <dsp:nvSpPr>
        <dsp:cNvPr id="0" name=""/>
        <dsp:cNvSpPr/>
      </dsp:nvSpPr>
      <dsp:spPr>
        <a:xfrm>
          <a:off x="2840413" y="2997964"/>
          <a:ext cx="2024029" cy="1214417"/>
        </a:xfrm>
        <a:prstGeom prst="roundRect">
          <a:avLst>
            <a:gd name="adj" fmla="val 10000"/>
          </a:avLst>
        </a:prstGeom>
        <a:solidFill>
          <a:srgbClr val="5DD5FF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>
                  <a:lumMod val="85000"/>
                  <a:lumOff val="1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Выезжаем на осмотр</a:t>
          </a:r>
          <a:endParaRPr lang="ru-RU" sz="1600" b="1" kern="1200" dirty="0">
            <a:solidFill>
              <a:schemeClr val="tx1">
                <a:lumMod val="85000"/>
                <a:lumOff val="15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2875982" y="3033533"/>
        <a:ext cx="1952891" cy="1143279"/>
      </dsp:txXfrm>
    </dsp:sp>
    <dsp:sp modelId="{0987AF71-2442-4475-B725-C3B2F1C15863}">
      <dsp:nvSpPr>
        <dsp:cNvPr id="0" name=""/>
        <dsp:cNvSpPr/>
      </dsp:nvSpPr>
      <dsp:spPr>
        <a:xfrm rot="10800000">
          <a:off x="2233204" y="3354193"/>
          <a:ext cx="429094" cy="501959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65000"/>
            <a:lumOff val="35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700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 rot="10800000">
        <a:off x="2361932" y="3454585"/>
        <a:ext cx="300366" cy="301175"/>
      </dsp:txXfrm>
    </dsp:sp>
    <dsp:sp modelId="{350FB40D-7542-44FF-AC12-407B49308AFE}">
      <dsp:nvSpPr>
        <dsp:cNvPr id="0" name=""/>
        <dsp:cNvSpPr/>
      </dsp:nvSpPr>
      <dsp:spPr>
        <a:xfrm>
          <a:off x="6771" y="2997964"/>
          <a:ext cx="2024029" cy="1214417"/>
        </a:xfrm>
        <a:prstGeom prst="roundRect">
          <a:avLst>
            <a:gd name="adj" fmla="val 10000"/>
          </a:avLst>
        </a:prstGeom>
        <a:solidFill>
          <a:srgbClr val="A4D66C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>
                  <a:lumMod val="85000"/>
                  <a:lumOff val="1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Подготавливаем отчет</a:t>
          </a:r>
          <a:endParaRPr lang="ru-RU" sz="1600" b="1" kern="1200" dirty="0">
            <a:solidFill>
              <a:schemeClr val="tx1">
                <a:lumMod val="85000"/>
                <a:lumOff val="15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42340" y="3033533"/>
        <a:ext cx="1952891" cy="11432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071D55-789D-4A53-ABE2-40C3AF95CE8D}" type="datetimeFigureOut">
              <a:rPr lang="ru-RU" smtClean="0"/>
              <a:pPr/>
              <a:t>20.05.2014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85F57A-5E74-493A-9589-259D8DFC6F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95822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04A2C4C-A0C0-49B4-A66F-A217AAD72448}" type="datetimeFigureOut">
              <a:rPr lang="ru-RU" smtClean="0"/>
              <a:pPr/>
              <a:t>20.05.2014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DF1963E-FBFF-49CA-BED1-6904F853CC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4A2C4C-A0C0-49B4-A66F-A217AAD72448}" type="datetimeFigureOut">
              <a:rPr lang="ru-RU" smtClean="0"/>
              <a:pPr/>
              <a:t>20.05.2014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F1963E-FBFF-49CA-BED1-6904F853CC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4A2C4C-A0C0-49B4-A66F-A217AAD72448}" type="datetimeFigureOut">
              <a:rPr lang="ru-RU" smtClean="0"/>
              <a:pPr/>
              <a:t>20.05.2014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F1963E-FBFF-49CA-BED1-6904F853CC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4A2C4C-A0C0-49B4-A66F-A217AAD72448}" type="datetimeFigureOut">
              <a:rPr lang="ru-RU" smtClean="0"/>
              <a:pPr/>
              <a:t>20.05.2014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F1963E-FBFF-49CA-BED1-6904F853CC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4A2C4C-A0C0-49B4-A66F-A217AAD72448}" type="datetimeFigureOut">
              <a:rPr lang="ru-RU" smtClean="0"/>
              <a:pPr/>
              <a:t>20.05.2014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F1963E-FBFF-49CA-BED1-6904F853CC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4A2C4C-A0C0-49B4-A66F-A217AAD72448}" type="datetimeFigureOut">
              <a:rPr lang="ru-RU" smtClean="0"/>
              <a:pPr/>
              <a:t>20.05.2014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F1963E-FBFF-49CA-BED1-6904F853CC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4A2C4C-A0C0-49B4-A66F-A217AAD72448}" type="datetimeFigureOut">
              <a:rPr lang="ru-RU" smtClean="0"/>
              <a:pPr/>
              <a:t>20.05.2014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F1963E-FBFF-49CA-BED1-6904F853CC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4A2C4C-A0C0-49B4-A66F-A217AAD72448}" type="datetimeFigureOut">
              <a:rPr lang="ru-RU" smtClean="0"/>
              <a:pPr/>
              <a:t>20.05.2014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F1963E-FBFF-49CA-BED1-6904F853CC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4A2C4C-A0C0-49B4-A66F-A217AAD72448}" type="datetimeFigureOut">
              <a:rPr lang="ru-RU" smtClean="0"/>
              <a:pPr/>
              <a:t>20.05.2014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F1963E-FBFF-49CA-BED1-6904F853CC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04A2C4C-A0C0-49B4-A66F-A217AAD72448}" type="datetimeFigureOut">
              <a:rPr lang="ru-RU" smtClean="0"/>
              <a:pPr/>
              <a:t>20.05.2014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F1963E-FBFF-49CA-BED1-6904F853CC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04A2C4C-A0C0-49B4-A66F-A217AAD72448}" type="datetimeFigureOut">
              <a:rPr lang="ru-RU" smtClean="0"/>
              <a:pPr/>
              <a:t>20.05.2014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DF1963E-FBFF-49CA-BED1-6904F853CC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04A2C4C-A0C0-49B4-A66F-A217AAD72448}" type="datetimeFigureOut">
              <a:rPr lang="ru-RU" smtClean="0"/>
              <a:pPr/>
              <a:t>20.05.2014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DF1963E-FBFF-49CA-BED1-6904F853CCD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invest@icapital.kz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invest@icapital.kz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invest@icapital.kz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invest@icapital.kz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mailto:invest@icapital.kz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invest@icapital.kz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11" Type="http://schemas.openxmlformats.org/officeDocument/2006/relationships/hyperlink" Target="mailto:invest@icapital.kz" TargetMode="External"/><Relationship Id="rId5" Type="http://schemas.openxmlformats.org/officeDocument/2006/relationships/image" Target="../media/image9.jpeg"/><Relationship Id="rId10" Type="http://schemas.openxmlformats.org/officeDocument/2006/relationships/image" Target="../media/image13.jpeg"/><Relationship Id="rId4" Type="http://schemas.openxmlformats.org/officeDocument/2006/relationships/image" Target="../media/image8.jpeg"/><Relationship Id="rId9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mailto:invest@icapital.kz" TargetMode="External"/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invest@icapital.kz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69571" y="1772816"/>
            <a:ext cx="7992888" cy="2308324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ln>
                  <a:solidFill>
                    <a:schemeClr val="accent1"/>
                  </a:solidFill>
                </a:ln>
                <a:solidFill>
                  <a:srgbClr val="00A8C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ТОО «Оценочно-Юридическая компания</a:t>
            </a:r>
            <a:br>
              <a:rPr lang="ru-RU" sz="4800" b="1" dirty="0">
                <a:ln>
                  <a:solidFill>
                    <a:schemeClr val="accent1"/>
                  </a:solidFill>
                </a:ln>
                <a:solidFill>
                  <a:srgbClr val="00A8C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4800" b="1" dirty="0">
                <a:ln>
                  <a:solidFill>
                    <a:schemeClr val="accent1"/>
                  </a:solidFill>
                </a:ln>
                <a:solidFill>
                  <a:srgbClr val="00A8C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 «</a:t>
            </a:r>
            <a:r>
              <a:rPr lang="en-US" sz="4800" b="1" dirty="0">
                <a:ln>
                  <a:solidFill>
                    <a:schemeClr val="accent1"/>
                  </a:solidFill>
                </a:ln>
                <a:solidFill>
                  <a:srgbClr val="00A8C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Invest Capital</a:t>
            </a:r>
            <a:r>
              <a:rPr lang="ru-RU" sz="4800" b="1" dirty="0">
                <a:ln>
                  <a:solidFill>
                    <a:schemeClr val="accent1"/>
                  </a:solidFill>
                </a:ln>
                <a:solidFill>
                  <a:srgbClr val="00A8C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»</a:t>
            </a:r>
            <a:endParaRPr lang="ru-RU" sz="4800" dirty="0">
              <a:solidFill>
                <a:srgbClr val="00A8C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65332" y="6165304"/>
            <a:ext cx="141333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www.icapital.kz</a:t>
            </a:r>
            <a:endParaRPr lang="ru-RU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32656"/>
            <a:ext cx="2021190" cy="7920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1050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2224" y="1484784"/>
            <a:ext cx="8208912" cy="280076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00A8C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Самым большим успехом в нашей компании мы считаем успех наших клиентов!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4640" y="363567"/>
            <a:ext cx="2021190" cy="7920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9218" name="Picture 2" descr="https://encrypted-tbn1.gstatic.com/images?q=tbn:ANd9GcRtnQc00f_775EdIl20etj5iKt8gUM9flkxzKFXtbCQOqGwNzz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5703" y="4451135"/>
            <a:ext cx="2021954" cy="1959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516216" y="5999222"/>
            <a:ext cx="22860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Тел: 8 727 385 26 75; 385 24 47</a:t>
            </a:r>
          </a:p>
          <a:p>
            <a:r>
              <a:rPr 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E-mail</a:t>
            </a:r>
            <a:r>
              <a:rPr lang="ru-RU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</a:t>
            </a:r>
            <a:r>
              <a:rPr 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4"/>
              </a:rPr>
              <a:t>invest@icapital.kz</a:t>
            </a:r>
            <a:endParaRPr lang="en-US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www.icapital.kz</a:t>
            </a:r>
            <a:endParaRPr lang="ru-RU" sz="1000" dirty="0">
              <a:solidFill>
                <a:schemeClr val="tx1">
                  <a:lumMod val="95000"/>
                  <a:lumOff val="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3593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17442"/>
            <a:ext cx="5554726" cy="64633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A8C2"/>
                </a:solidFill>
                <a:effectLst>
                  <a:innerShdw blurRad="114300">
                    <a:schemeClr val="tx1">
                      <a:lumMod val="50000"/>
                      <a:lumOff val="50000"/>
                    </a:schemeClr>
                  </a:inn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Как с нами связаться?</a:t>
            </a:r>
            <a:endParaRPr lang="ru-RU" sz="3600" b="1" dirty="0">
              <a:solidFill>
                <a:srgbClr val="00A8C2"/>
              </a:solidFill>
              <a:effectLst>
                <a:innerShdw blurRad="114300">
                  <a:schemeClr val="tx1">
                    <a:lumMod val="50000"/>
                    <a:lumOff val="50000"/>
                  </a:schemeClr>
                </a:inn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1266" name="Picture 2" descr="https://encrypted-tbn0.gstatic.com/images?q=tbn:ANd9GcQPeaLUKkaRp0XTY2s7zuMeK30gxH0zfuVOBD_tMJ9dXHuwP0t_lw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29016"/>
            <a:ext cx="1368152" cy="1257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s://encrypted-tbn3.gstatic.com/images?q=tbn:ANd9GcSZk77dNNfDznpbmsg2THHY5bas89ezdIFB1pjyHcOnUijByrVZQ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751690"/>
            <a:ext cx="1047391" cy="124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http://www.medical911.ru/wp-content/uploads/2014/02/a3e44d3ec08aaec8640751c810c2f93f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952" y="4221087"/>
            <a:ext cx="1224137" cy="1224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411760" y="1357384"/>
            <a:ext cx="4968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Республика Казахстан</a:t>
            </a:r>
          </a:p>
          <a:p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050046, </a:t>
            </a:r>
            <a:r>
              <a:rPr lang="ru-RU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г.Алматы</a:t>
            </a:r>
            <a:endParaRPr lang="ru-RU" b="1" dirty="0" smtClean="0">
              <a:solidFill>
                <a:schemeClr val="tx1">
                  <a:lumMod val="85000"/>
                  <a:lumOff val="1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Ул.Макатаева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117 (</a:t>
            </a:r>
            <a:r>
              <a:rPr lang="ru-RU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уг.ул.Масанчи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</a:p>
          <a:p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БЦ «Лотос», корпус А, 4 этаж, каб.431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11759" y="2910325"/>
            <a:ext cx="24842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8 </a:t>
            </a: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727</a:t>
            </a: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385 26 75</a:t>
            </a:r>
          </a:p>
          <a:p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8 </a:t>
            </a: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727</a:t>
            </a: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385 24 47</a:t>
            </a:r>
          </a:p>
          <a:p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8 </a:t>
            </a: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727</a:t>
            </a: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385 06 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30</a:t>
            </a:r>
            <a:endParaRPr lang="en-US" b="1" dirty="0" smtClean="0">
              <a:solidFill>
                <a:schemeClr val="tx1">
                  <a:lumMod val="85000"/>
                  <a:lumOff val="1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8 (775) 162 66 87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03690" y="4437112"/>
            <a:ext cx="31662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E-mail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invest@icapital.kz</a:t>
            </a:r>
            <a:endParaRPr lang="ru-RU" b="1" dirty="0" smtClean="0">
              <a:solidFill>
                <a:schemeClr val="tx1">
                  <a:lumMod val="85000"/>
                  <a:lumOff val="1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www.icapital.kz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4640" y="363567"/>
            <a:ext cx="2021190" cy="7920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049846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30835" y="1556792"/>
            <a:ext cx="7488832" cy="2031325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A8C2"/>
                </a:solidFill>
                <a:effectLst>
                  <a:innerShdw blurRad="114300">
                    <a:schemeClr val="tx1">
                      <a:lumMod val="50000"/>
                      <a:lumOff val="50000"/>
                    </a:schemeClr>
                  </a:inn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Для тех кто ценит надежность!</a:t>
            </a:r>
          </a:p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979002"/>
            <a:ext cx="2736304" cy="2318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4050" y="404664"/>
            <a:ext cx="2021190" cy="7920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4" name="TextBox 3"/>
          <p:cNvSpPr txBox="1"/>
          <p:nvPr/>
        </p:nvSpPr>
        <p:spPr>
          <a:xfrm>
            <a:off x="6579030" y="6020996"/>
            <a:ext cx="207781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Тел: 8 727 385 26 75; 385 24 47</a:t>
            </a:r>
          </a:p>
          <a:p>
            <a:r>
              <a:rPr 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E-mail</a:t>
            </a:r>
            <a:r>
              <a:rPr lang="ru-RU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</a:t>
            </a:r>
            <a:r>
              <a:rPr 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4"/>
              </a:rPr>
              <a:t>invest@icapital.kz</a:t>
            </a:r>
            <a:endParaRPr lang="en-US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www.icapital.kz</a:t>
            </a:r>
            <a:endParaRPr lang="ru-RU" sz="1000" dirty="0">
              <a:solidFill>
                <a:schemeClr val="tx1">
                  <a:lumMod val="95000"/>
                  <a:lumOff val="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8924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4226" y="1340768"/>
            <a:ext cx="828092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7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Мы нацелены утвердить себя в качестве лидирующей Компании в сфере оценочных услуг и поддержания своих клиентов/партнёров создавая для них надежные и доверительные условия.</a:t>
            </a:r>
            <a:endParaRPr lang="ru-RU" sz="17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466013"/>
            <a:ext cx="3636219" cy="646331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A8C2"/>
                </a:solidFill>
                <a:effectLst>
                  <a:innerShdw blurRad="114300">
                    <a:schemeClr val="tx1">
                      <a:lumMod val="50000"/>
                      <a:lumOff val="50000"/>
                    </a:schemeClr>
                  </a:inn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Наша миссия</a:t>
            </a:r>
            <a:endParaRPr lang="ru-RU" sz="3600" b="1" dirty="0">
              <a:solidFill>
                <a:srgbClr val="00A8C2"/>
              </a:solidFill>
              <a:effectLst>
                <a:innerShdw blurRad="114300">
                  <a:schemeClr val="tx1">
                    <a:lumMod val="50000"/>
                    <a:lumOff val="50000"/>
                  </a:schemeClr>
                </a:inn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5514" y="3284984"/>
            <a:ext cx="8239631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ru-RU" sz="17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Мы строим наши отношения с клиентами и партнерами на базе уважения и доверия.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17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Мы стремимся не просто предоставить профессиональный отчет независимой оценки, но и поддержать клиента, предусмотрев различные пути развития ситуации при решении его задач.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17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Мы следим за тем, чтобы наши отчеты были полными и объективными, применяя трех ступенчатую систему контроля, соблюдая принципы конфиденциальности и честности деловых отношений.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17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Мы применяем инновационный подход в работе нацеленный на результат, который осуществляют наши специалисты.</a:t>
            </a:r>
            <a:endParaRPr lang="ru-RU" sz="17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9536" y="2446919"/>
            <a:ext cx="8110582" cy="64633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A8C2"/>
                </a:solidFill>
                <a:effectLst>
                  <a:innerShdw blurRad="114300">
                    <a:schemeClr val="tx1">
                      <a:lumMod val="50000"/>
                      <a:lumOff val="50000"/>
                    </a:schemeClr>
                  </a:inn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Наши ценности и преимущества</a:t>
            </a:r>
            <a:endParaRPr lang="ru-RU" sz="3600" b="1" dirty="0">
              <a:solidFill>
                <a:srgbClr val="00A8C2"/>
              </a:solidFill>
              <a:effectLst>
                <a:innerShdw blurRad="114300">
                  <a:schemeClr val="tx1">
                    <a:lumMod val="50000"/>
                    <a:lumOff val="50000"/>
                  </a:schemeClr>
                </a:inn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5690" y="393134"/>
            <a:ext cx="2021190" cy="7920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8" name="Прямоугольник 7"/>
          <p:cNvSpPr/>
          <p:nvPr/>
        </p:nvSpPr>
        <p:spPr>
          <a:xfrm>
            <a:off x="6600994" y="6093296"/>
            <a:ext cx="22860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Тел: 8 727 385 26 75; 385 24 47</a:t>
            </a:r>
          </a:p>
          <a:p>
            <a:r>
              <a:rPr 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E-mail</a:t>
            </a:r>
            <a:r>
              <a:rPr lang="ru-RU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</a:t>
            </a:r>
            <a:r>
              <a:rPr 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3"/>
              </a:rPr>
              <a:t>invest@icapital.kz</a:t>
            </a:r>
            <a:endParaRPr lang="en-US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www.icapital.kz</a:t>
            </a:r>
            <a:endParaRPr lang="ru-RU" sz="1000" dirty="0">
              <a:solidFill>
                <a:schemeClr val="tx1">
                  <a:lumMod val="95000"/>
                  <a:lumOff val="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355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9051" y="440792"/>
            <a:ext cx="3312368" cy="646331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A8C2"/>
                </a:solidFill>
                <a:effectLst>
                  <a:innerShdw blurRad="114300">
                    <a:schemeClr val="tx1">
                      <a:lumMod val="50000"/>
                      <a:lumOff val="50000"/>
                    </a:schemeClr>
                  </a:inn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О нас</a:t>
            </a:r>
            <a:endParaRPr lang="ru-RU" sz="3600" b="1" dirty="0">
              <a:solidFill>
                <a:srgbClr val="00A8C2"/>
              </a:solidFill>
              <a:effectLst>
                <a:innerShdw blurRad="114300">
                  <a:schemeClr val="tx1">
                    <a:lumMod val="50000"/>
                    <a:lumOff val="50000"/>
                  </a:schemeClr>
                </a:inn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1340768"/>
            <a:ext cx="8352928" cy="26853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7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Invest Capital</a:t>
            </a:r>
            <a:r>
              <a:rPr lang="ru-RU" sz="17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7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- профессиональная </a:t>
            </a:r>
            <a:r>
              <a:rPr lang="ru-RU" sz="1700" dirty="0">
                <a:latin typeface="Tahoma" pitchFamily="34" charset="0"/>
                <a:ea typeface="Tahoma" pitchFamily="34" charset="0"/>
                <a:cs typeface="Tahoma" pitchFamily="34" charset="0"/>
              </a:rPr>
              <a:t>компания, </a:t>
            </a:r>
            <a:r>
              <a:rPr lang="ru-RU" sz="17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специализирующаяся </a:t>
            </a:r>
            <a:r>
              <a:rPr lang="ru-RU" sz="1700" dirty="0">
                <a:latin typeface="Tahoma" pitchFamily="34" charset="0"/>
                <a:ea typeface="Tahoma" pitchFamily="34" charset="0"/>
                <a:cs typeface="Tahoma" pitchFamily="34" charset="0"/>
              </a:rPr>
              <a:t>на предоставлении услуг в области оценки на </a:t>
            </a:r>
            <a:r>
              <a:rPr lang="ru-RU" sz="17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рынке Казахстана </a:t>
            </a:r>
            <a:r>
              <a:rPr lang="ru-RU" sz="1700" dirty="0">
                <a:latin typeface="Tahoma" pitchFamily="34" charset="0"/>
                <a:ea typeface="Tahoma" pitchFamily="34" charset="0"/>
                <a:cs typeface="Tahoma" pitchFamily="34" charset="0"/>
              </a:rPr>
              <a:t>с </a:t>
            </a:r>
            <a:r>
              <a:rPr lang="ru-RU" sz="17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2008 </a:t>
            </a:r>
            <a:r>
              <a:rPr lang="ru-RU" sz="1700" dirty="0">
                <a:latin typeface="Tahoma" pitchFamily="34" charset="0"/>
                <a:ea typeface="Tahoma" pitchFamily="34" charset="0"/>
                <a:cs typeface="Tahoma" pitchFamily="34" charset="0"/>
              </a:rPr>
              <a:t>года. </a:t>
            </a:r>
            <a:endParaRPr lang="ru-RU" sz="17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/>
            <a:endParaRPr lang="ru-RU" sz="17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/>
            <a:r>
              <a:rPr lang="ru-RU" sz="1700" dirty="0">
                <a:latin typeface="Tahoma" pitchFamily="34" charset="0"/>
                <a:ea typeface="Tahoma" pitchFamily="34" charset="0"/>
                <a:cs typeface="Tahoma" pitchFamily="34" charset="0"/>
              </a:rPr>
              <a:t>За время своего существования </a:t>
            </a:r>
            <a:r>
              <a:rPr lang="ru-RU" sz="17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наша компания </a:t>
            </a:r>
            <a:r>
              <a:rPr lang="ru-RU" sz="1700" dirty="0">
                <a:latin typeface="Tahoma" pitchFamily="34" charset="0"/>
                <a:ea typeface="Tahoma" pitchFamily="34" charset="0"/>
                <a:cs typeface="Tahoma" pitchFamily="34" charset="0"/>
              </a:rPr>
              <a:t>зарекомендовала себя как надёжная, стремительно развивающаяся компания, </a:t>
            </a:r>
            <a:r>
              <a:rPr lang="ru-RU" sz="17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основными </a:t>
            </a:r>
            <a:r>
              <a:rPr lang="ru-RU" sz="1700" dirty="0">
                <a:latin typeface="Tahoma" pitchFamily="34" charset="0"/>
                <a:ea typeface="Tahoma" pitchFamily="34" charset="0"/>
                <a:cs typeface="Tahoma" pitchFamily="34" charset="0"/>
              </a:rPr>
              <a:t>принципами работы которой являются ориентация на клиента и партнера, системный подход к менеджменту, постоянное совершенствование, компетентное руководство, высококачественное выполнение решаемых задач любой степени сложности, высокий профессиональный уровень подготовки оценщиков.</a:t>
            </a:r>
            <a:endParaRPr lang="ru-RU" sz="17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/>
            <a:endParaRPr lang="ru-RU" sz="1550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8171" y="397595"/>
            <a:ext cx="2021190" cy="7920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0" name="Прямоугольник 9"/>
          <p:cNvSpPr/>
          <p:nvPr/>
        </p:nvSpPr>
        <p:spPr>
          <a:xfrm>
            <a:off x="6573361" y="6091025"/>
            <a:ext cx="22860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Тел: 8 727 385 26 75; 385 24 47</a:t>
            </a:r>
          </a:p>
          <a:p>
            <a:r>
              <a:rPr 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E-mail</a:t>
            </a:r>
            <a:r>
              <a:rPr lang="ru-RU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</a:t>
            </a:r>
            <a:r>
              <a:rPr 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3"/>
              </a:rPr>
              <a:t>invest@icapital.kz</a:t>
            </a:r>
            <a:endParaRPr lang="en-US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www.icapital.kz</a:t>
            </a:r>
            <a:endParaRPr lang="ru-RU" sz="1000" dirty="0">
              <a:solidFill>
                <a:schemeClr val="tx1">
                  <a:lumMod val="95000"/>
                  <a:lumOff val="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032" name="Picture 8" descr="http://gdepropeller.ru/wp-content/uploads/2012/09/x_a32ee5c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113076"/>
            <a:ext cx="3312368" cy="24842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4405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763688" y="1628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179512" y="1195958"/>
            <a:ext cx="3264111" cy="1239888"/>
          </a:xfrm>
          <a:prstGeom prst="ellipse">
            <a:avLst/>
          </a:prstGeom>
          <a:solidFill>
            <a:srgbClr val="F7C1C4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Государственные лицензии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92234" y="446264"/>
            <a:ext cx="1494320" cy="64633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lvl="0"/>
            <a:r>
              <a:rPr lang="ru-RU" sz="3600" b="1" dirty="0">
                <a:solidFill>
                  <a:srgbClr val="00A8C2"/>
                </a:solidFill>
                <a:effectLst>
                  <a:innerShdw blurRad="114300">
                    <a:prstClr val="black">
                      <a:lumMod val="50000"/>
                      <a:lumOff val="50000"/>
                    </a:prstClr>
                  </a:inn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О нас</a:t>
            </a:r>
          </a:p>
        </p:txBody>
      </p:sp>
      <p:sp>
        <p:nvSpPr>
          <p:cNvPr id="16" name="Овал 15"/>
          <p:cNvSpPr/>
          <p:nvPr/>
        </p:nvSpPr>
        <p:spPr>
          <a:xfrm>
            <a:off x="179512" y="3413391"/>
            <a:ext cx="3240359" cy="1224136"/>
          </a:xfrm>
          <a:prstGeom prst="ellipse">
            <a:avLst/>
          </a:prstGeom>
          <a:solidFill>
            <a:srgbClr val="C0E399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Ответственность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179512" y="4792714"/>
            <a:ext cx="3298417" cy="1221723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Членство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290600" y="574665"/>
            <a:ext cx="4457864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7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На </a:t>
            </a:r>
            <a:r>
              <a:rPr lang="ru-RU" sz="1700" dirty="0">
                <a:latin typeface="Tahoma" pitchFamily="34" charset="0"/>
                <a:ea typeface="Tahoma" pitchFamily="34" charset="0"/>
                <a:cs typeface="Tahoma" pitchFamily="34" charset="0"/>
              </a:rPr>
              <a:t>занятие </a:t>
            </a:r>
            <a:r>
              <a:rPr lang="ru-RU" sz="17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деятельностью </a:t>
            </a:r>
            <a:r>
              <a:rPr lang="ru-RU" sz="1700" dirty="0">
                <a:latin typeface="Tahoma" pitchFamily="34" charset="0"/>
                <a:ea typeface="Tahoma" pitchFamily="34" charset="0"/>
                <a:cs typeface="Tahoma" pitchFamily="34" charset="0"/>
              </a:rPr>
              <a:t>по оценке имущества (за исключением объектов интеллектуальной собственности, стоимости нематериальных активов) </a:t>
            </a:r>
            <a:r>
              <a:rPr lang="ru-RU" sz="17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№ЮЛ-00761-(92919-1910-ТОО)</a:t>
            </a:r>
          </a:p>
          <a:p>
            <a:pPr algn="just"/>
            <a:endParaRPr lang="ru-RU" sz="17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/>
            <a:r>
              <a:rPr lang="ru-RU" sz="17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На </a:t>
            </a:r>
            <a:r>
              <a:rPr lang="ru-RU" sz="1700" dirty="0">
                <a:latin typeface="Tahoma" pitchFamily="34" charset="0"/>
                <a:ea typeface="Tahoma" pitchFamily="34" charset="0"/>
                <a:cs typeface="Tahoma" pitchFamily="34" charset="0"/>
              </a:rPr>
              <a:t>занятие </a:t>
            </a:r>
            <a:r>
              <a:rPr lang="ru-RU" sz="17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деятельностью </a:t>
            </a:r>
            <a:r>
              <a:rPr lang="ru-RU" sz="1700" dirty="0">
                <a:latin typeface="Tahoma" pitchFamily="34" charset="0"/>
                <a:ea typeface="Tahoma" pitchFamily="34" charset="0"/>
                <a:cs typeface="Tahoma" pitchFamily="34" charset="0"/>
              </a:rPr>
              <a:t>по оценке интеллектуальной собственности, стоимости нематериальных </a:t>
            </a:r>
            <a:r>
              <a:rPr lang="ru-RU" sz="17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активов </a:t>
            </a:r>
            <a:r>
              <a:rPr lang="ru-RU" sz="17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№ЮЛ-00762-(92919-1910-ТОО) </a:t>
            </a:r>
            <a:endParaRPr lang="ru-RU" sz="17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9" name="Стрелка вправо 18"/>
          <p:cNvSpPr/>
          <p:nvPr/>
        </p:nvSpPr>
        <p:spPr>
          <a:xfrm rot="-1500000">
            <a:off x="3395634" y="1312530"/>
            <a:ext cx="757641" cy="388272"/>
          </a:xfrm>
          <a:prstGeom prst="rightArrow">
            <a:avLst>
              <a:gd name="adj1" fmla="val 16207"/>
              <a:gd name="adj2" fmla="val 50000"/>
            </a:avLst>
          </a:prstGeom>
          <a:solidFill>
            <a:srgbClr val="F7C1C4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290600" y="3387533"/>
            <a:ext cx="445786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700" dirty="0">
                <a:latin typeface="Tahoma" pitchFamily="34" charset="0"/>
                <a:ea typeface="Tahoma" pitchFamily="34" charset="0"/>
                <a:cs typeface="Tahoma" pitchFamily="34" charset="0"/>
              </a:rPr>
              <a:t>Гражданско-правовая ответственность по оценочной деятельности застрахована на сумму 5 000 000 тенге в Страховой компании «Лондон-Алматы».</a:t>
            </a:r>
          </a:p>
        </p:txBody>
      </p:sp>
      <p:sp>
        <p:nvSpPr>
          <p:cNvPr id="22" name="Стрелка вправо 21"/>
          <p:cNvSpPr/>
          <p:nvPr/>
        </p:nvSpPr>
        <p:spPr>
          <a:xfrm rot="-1500000">
            <a:off x="3384265" y="3527413"/>
            <a:ext cx="762354" cy="425448"/>
          </a:xfrm>
          <a:prstGeom prst="rightArrow">
            <a:avLst>
              <a:gd name="adj1" fmla="val 16207"/>
              <a:gd name="adj2" fmla="val 50000"/>
            </a:avLst>
          </a:prstGeom>
          <a:solidFill>
            <a:srgbClr val="C0E399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 rot="-1500000">
            <a:off x="3444683" y="4904082"/>
            <a:ext cx="777433" cy="432480"/>
          </a:xfrm>
          <a:prstGeom prst="rightArrow">
            <a:avLst>
              <a:gd name="adj1" fmla="val 16207"/>
              <a:gd name="adj2" fmla="val 50000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4290601" y="4760063"/>
            <a:ext cx="4463062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7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Действительный член </a:t>
            </a:r>
            <a:r>
              <a:rPr lang="ru-RU" sz="17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Алматинской</a:t>
            </a:r>
            <a:r>
              <a:rPr lang="ru-RU" sz="17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областной палаты оценщиков</a:t>
            </a:r>
            <a:r>
              <a:rPr lang="en-US" sz="17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(</a:t>
            </a:r>
            <a:r>
              <a:rPr lang="ru-RU" sz="17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свидетельство №004</a:t>
            </a:r>
            <a:r>
              <a:rPr lang="ru-RU" sz="17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).</a:t>
            </a:r>
          </a:p>
        </p:txBody>
      </p:sp>
      <p:sp>
        <p:nvSpPr>
          <p:cNvPr id="25" name="Стрелка вправо 24"/>
          <p:cNvSpPr/>
          <p:nvPr/>
        </p:nvSpPr>
        <p:spPr>
          <a:xfrm rot="1500000">
            <a:off x="3396613" y="1905668"/>
            <a:ext cx="757641" cy="388272"/>
          </a:xfrm>
          <a:prstGeom prst="rightArrow">
            <a:avLst>
              <a:gd name="adj1" fmla="val 16207"/>
              <a:gd name="adj2" fmla="val 50000"/>
            </a:avLst>
          </a:prstGeom>
          <a:solidFill>
            <a:srgbClr val="F7C1C4"/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6556179" y="6093296"/>
            <a:ext cx="22860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Тел: 8 727 385 26 75; 385 24 47</a:t>
            </a:r>
          </a:p>
          <a:p>
            <a:r>
              <a:rPr 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E-mail</a:t>
            </a:r>
            <a:r>
              <a:rPr lang="ru-RU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</a:t>
            </a:r>
            <a:r>
              <a:rPr 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2"/>
              </a:rPr>
              <a:t>invest@icapital.kz</a:t>
            </a:r>
            <a:endParaRPr lang="en-US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www.icapital.kz</a:t>
            </a:r>
            <a:endParaRPr lang="ru-RU" sz="1000" dirty="0">
              <a:solidFill>
                <a:schemeClr val="tx1">
                  <a:lumMod val="95000"/>
                  <a:lumOff val="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1859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5469" y="1196923"/>
            <a:ext cx="831305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Наше самое главное достояние - персонал компании.</a:t>
            </a:r>
          </a:p>
          <a:p>
            <a:pPr algn="just"/>
            <a:endParaRPr lang="ru-RU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/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Все оценщики нашей компании имеют специальное образование, позволяющее им заниматься оценочной деятельностью и государственные лицензии на проведение оценки всех видов имущества.</a:t>
            </a:r>
          </a:p>
          <a:p>
            <a:pPr algn="just"/>
            <a:endParaRPr lang="ru-RU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/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Наши специалисты имеют разносторонний опыт во всех видах оценочной деятельности и мы гарантируем высокое качество наших услуг и внимательное отношение ко всем нюансам выполняемой работы, а также объективность и независимость тех суждений и выводов, которые мы приводим в отчете о проведенной нами работе.</a:t>
            </a:r>
          </a:p>
          <a:p>
            <a:pPr algn="just"/>
            <a:endParaRPr lang="ru-RU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/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Наши специалисты готовы качественно выполнить любой заказ в самые сжатые сроки. 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6411" y="447131"/>
            <a:ext cx="5328592" cy="646331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A8C2"/>
                </a:solidFill>
                <a:effectLst>
                  <a:innerShdw blurRad="114300">
                    <a:schemeClr val="tx1">
                      <a:lumMod val="50000"/>
                      <a:lumOff val="50000"/>
                    </a:schemeClr>
                  </a:inn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Наши сотрудники</a:t>
            </a:r>
            <a:endParaRPr lang="ru-RU" sz="3600" b="1" dirty="0">
              <a:solidFill>
                <a:srgbClr val="00A8C2"/>
              </a:solidFill>
              <a:effectLst>
                <a:innerShdw blurRad="114300">
                  <a:schemeClr val="tx1">
                    <a:lumMod val="50000"/>
                    <a:lumOff val="50000"/>
                  </a:schemeClr>
                </a:inn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4645" y="374252"/>
            <a:ext cx="2021190" cy="7920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4098" name="Picture 2" descr="https://encrypted-tbn0.gstatic.com/images?q=tbn:ANd9GcStOi4J2KY9ClB5ZVZ9xfBeysL8ngpO_6qrMLhE9fz0vks_2H9yG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9280" y="5107941"/>
            <a:ext cx="1865436" cy="1397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599835" y="5999222"/>
            <a:ext cx="22860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Тел: 8 727 385 26 75; 385 24 47</a:t>
            </a:r>
          </a:p>
          <a:p>
            <a:r>
              <a:rPr 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E-mail</a:t>
            </a:r>
            <a:r>
              <a:rPr lang="ru-RU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</a:t>
            </a:r>
            <a:r>
              <a:rPr 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4"/>
              </a:rPr>
              <a:t>invest@icapital.kz</a:t>
            </a:r>
            <a:endParaRPr lang="en-US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www.icapital.kz</a:t>
            </a:r>
            <a:endParaRPr lang="ru-RU" sz="1000" dirty="0">
              <a:solidFill>
                <a:schemeClr val="tx1">
                  <a:lumMod val="95000"/>
                  <a:lumOff val="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9984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7879" y="401147"/>
            <a:ext cx="3600400" cy="64633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A8C2"/>
                </a:solidFill>
                <a:effectLst>
                  <a:innerShdw blurRad="114300">
                    <a:schemeClr val="tx1">
                      <a:lumMod val="50000"/>
                      <a:lumOff val="50000"/>
                    </a:schemeClr>
                  </a:inn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Наши услуги</a:t>
            </a:r>
            <a:endParaRPr lang="ru-RU" sz="3600" b="1" dirty="0">
              <a:solidFill>
                <a:srgbClr val="00A8C2"/>
              </a:solidFill>
              <a:effectLst>
                <a:innerShdw blurRad="114300">
                  <a:schemeClr val="tx1">
                    <a:lumMod val="50000"/>
                    <a:lumOff val="50000"/>
                  </a:schemeClr>
                </a:inn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29595" y="5271376"/>
            <a:ext cx="335071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Оценка машин, спецтехники </a:t>
            </a:r>
            <a:r>
              <a:rPr lang="ru-RU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 </a:t>
            </a:r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оборудования</a:t>
            </a:r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3074" name="Picture 2" descr="https://encrypted-tbn2.gstatic.com/images?q=tbn:ANd9GcTcXj5NGWA9OyeWapzcSxnhpQQn6iGg0oubgqynXOO8L4m_UYYOmw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11561"/>
            <a:ext cx="1669829" cy="963184"/>
          </a:xfrm>
          <a:prstGeom prst="rect">
            <a:avLst/>
          </a:prstGeom>
          <a:noFill/>
          <a:effectLst>
            <a:glow rad="127000">
              <a:schemeClr val="tx1">
                <a:lumMod val="65000"/>
                <a:lumOff val="35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07603" y="2363741"/>
            <a:ext cx="189667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Оценка бизнеса</a:t>
            </a:r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AutoShape 4" descr="data:image/jpeg;base64,/9j/4AAQSkZJRgABAQAAAQABAAD/2wCEAAkGBxQSEhUUEhQVFRUXGRUVGBcXFxYXFxgYFxcXGBcWHBcYHCggGRolGxgUITEhJSkrLi4uGR8zODMtNygtLisBCgoKDg0OGxAQGywkICQsLCwsLCwsLCwsLCwsLC0sLCwsLCwsLCwsLCwsLCwsLCwsLCwsLCwsLCwsLCwsLCwsLP/AABEIAK8BIAMBIgACEQEDEQH/xAAcAAABBQEBAQAAAAAAAAAAAAAGAQIDBAUABwj/xABHEAACAQMCAwUFBQYDBgUFAQABAhEAAyEEEgUxQQYTIlFhFDJxgZEHI0JSoTOxwdHh8BVygiRTYpKy8SVDY3OzNESTotIW/8QAGgEAAwEBAQEAAAAAAAAAAAAAAAECAwQFBv/EACgRAAICAQUAAgICAwEBAAAAAAABAhEDBBIhMUETUSJSYZEUMkIVBf/aAAwDAQACEQMRAD8A81pYpYpa+ts8WxsV22nxXRSFYyK4Cn7a7bTCxhroqQLToosLIttdFS7K7ZRYtxGop22nbaUCkFke2lC1JFLFAtxHtpwWnba6KBWJFdFOinohJgf39aBEV9wgDP4VYlQfMqAWA84DL9RSiOhkdD6dKg7RW96aa2seEXS2BBZ7tzIcA7vDbUczBEedJwy3FtZkehMn6Rj4Vw4NVLJkca4XR1ZcChjTvktrbJBIUmPKiTtZ2f02h09ste/2t+4JtbpADIe8gBcAGMk+Y6iYeyWm1F4sNPpjdEn7whzbU7SNplu6YyFwytHzir3ansVxB0e5cRbpEbNo06uqhs+FNoB2gSBM4iIzz6rVSWRRi6o1wYFsbkgTFLXLbK+FgQRggggg9QR0NOAr1k7Vnmy4dCVwp0V0UEiFa4LTwKWqQWNililrqBWJXUsUu2mFjCop0U4JSxTsTYzbXVJFdtoFuM3bS7KeBXRWSOncMIpQKdFdFMVjYritOilAoCxgFOinRXRQKxpFdFOiligLGRSxTorooFYkV0U4CloCxkUtOiuigVjRUlm6UO5YkeYkZ6EHnicU2iXs4dPZCXbndm5utuhe40o6OxV1t2A74IQkPbgx0Gaw1GVY4W0a4Yb50ZXsd9LsvpriW27lWV7TqBaOpslQFYDd95CbeZ3MTzFWOAcFGs4gum922124XCwsW0LMyiOUgbcct3pWr2y7YPf0+kZLzC6rbL9xFKIy3Et3JAI3FDAYSBBA5EVW+zZfaOIJvLAXVvl9jMkgjcRuUyBIHI15Wnm1jm19HpZYpzjZ7p9zp7YQG3atoICyqKoAnry5E0D9t+0duAlu7bYnmFdT15YM527fTcDW3qexeiCz7NaZgT4mQOxyYG55J+deJ/aHwW1avDZaVB6AAeWQAPLnXDjbcjpyJbaGavTkSxMycn1M/wBaTS6bfvMkC3ba6xA3GAyIAq43MXuW15gDcTOKweGpDAAwJ6EgH0I5dKNODpOm1SwCSthMyykvq7ESqwYG0ydw5iM4r2FqJrTuS7PL+GPzKL6B61dkkEQQYI8iDBH/AHqULVPT6ZzdZpXc03GbY+37yWhNxBIEkZnpWmLJwPlXTpcsskLkc+qxxxyqLIdtdFTvp2AkimAV1HNYzbTu7p22nKxHKmTZFSgVPbUExtn4VJ7OOhpOVBZVApwqdrPID61JZ0DNO2jcvRdlWK6KsXdKV5mowpppiMqKdFOIroqTpsbFdFOrqAsbFdFOilFAWNFdT6WKQrI6WnxXRQKxlKKfXRQFja6rmj4c10SGVRJG5t0CNsmQCMBh1nnFbes01lE1Ki3t7tbKKzEB2mz3u+A/iDOQw6AbfIVz5dTHHJRN4YJSi5AyKWKlt2iwxFXeG8Ie/cW2uNxgsQdqiCSxI6BQx9YrZzilbMVFt0jNit3sdcQagB8l5ULtkHwO24zyiFPXz5Amsh3t79o3AEbgXgHafdYjksjpJ586KOD6kobQtW7ly77oHfKiMCOhKGCB6jlmuTUZVLE9vJ0YMbWRXwQa3Qo+i7sgK5t6ZrblFb3OH2g6tuUEhE3sChkM26JEHvstsNZ4miXcPbXUI/oyKQ30INJ2lW5cu2zbQd5No6ZwTuFt7J7l9yDDSu4qQIDA8pAvfZRqbba0Ai+ly6NRcCMd6C2xYGbjNvMMpWSpbcpk5ryMeTapL7R604W0/pk/aXtTfs8WsgbzY1A7tQz3drK7hQbVsMAhICQxU5cn4ec8Z1bHUXrTqV23X8Jc3CDyZd5OQCABAHKvYe3XZN71x7yLN3S2Rd05Bkl/aWuhAvQ7LeyTPvr5V4x2gbvNZqrgEBr1/EzE3Diaxxr0vI+KNfhFldaiEEW72mAW5EDvdOoJRx/6tsKQ2MpDfhY0QaDhFyyt27cU212WUXvVPiY63SFfu8My+CN3LIoY4ba9k1NprTshbcd05VlIg5BgZIM42lqOtJoVbvbxIUag2E2szF1vreS53Su7ZQukou7qRBKOK6lknHE4+M53GMsil9ApxsXbLG0yo4tJ3hNtwpUvva4uxnO5d0xt/Lyq2dAw9Pial7ZbWLOEfatm4ysQu0hlUFQZkkHbykeUg1Pd0aqSAwGTzjGfSu3RTahVnHrorcmZt5WiD0NVStarcN3RtcVU1GnZDmvRjJM8uSaKoWlinxXba0smxbNwoZFWBqh1X9arxTgKTVistrql6rJq5p+IWwI2wayNtcBUPGmXGbXKNoi2+ZzTG4dPukfCswVMl4jrS2NdMe9PtGJFdTiKSKuzQSK6KdFLFFgMiuinxSxRYDK4U+nBR50WIjroqTZS7aLFZFFPC07bSilYrJ9JxS/YU9y7W5k+ECZiJDRI6cjWv2hNy3b1Fsu7/fadTce7eZvvtB3hU7nMgsWOfy/Ch+8TtOYwf3Vu9pNe+7UYQMbmguCSVYkaAoyCFMFd0EN1M+YrzNaoxnF0elo3KUWrMvTAKIG4fGT++a3Ozmv7q+kZMXiBtJYnuXAg9PL/AFUIDiuptmdlp8BQVAEsSigsFYH8wx1OZ6XNHx64pZXtXFZlZXeMmEOJ2HbgGFGJ6ZJBLPGUXGqHHTyjLfdmndTbf32Vtt4/ZwGF5kKJbLEn7wkkMIPijxDpWx2e0ZdwrjxOSgMsu53VpJJYnluBPQ3F+NA+l40E1CMzEbH1TEtMjvdqiYnOM4+NG+h7Qadpdr9sJbRiYuEFiyneUWAWKycif2a+dce5Rg67Z17XKavozuPLa9oZx95a/wBjVDKyU1OjCR4gfCq90fm01m/Yq7f4mhAibV8YwpYJMQBjpiKvXkWy0Nk7NPvk7pd9Huutzz4mIGcYA5AVnfY1fuJqwyBW2pfbMwpKAbnjIQAEmMwDGa5H0dKPcb1p7tzZcMqEY3gJzF1zZtk9VZSWK8yFUHDQ3z5q7KF7gmN1+6B0GzvCPlnzivoCy6XNMzo7ezfeXLl4+G5qiBLvIgrbMESAJCgLCbSfALemVrNt5NvfcgKNoUS2RymBuABno3pV4+LIyK6KfDb106iG3MQzhZickAqCf+EjBxRrpuOnZa36e80Fm1Kja9t7R2d3dLT4SptK4eMOpwAxDDfDrZbUJ3Zlu8cDeObBVYAgGT4lIOQMDlyo80nD9tsrtLzuSRHgTa1xTJ5EE3SDH4R5VvtvHyZbqmYPae2m/ure1nu9/dttbXat1bsC2BA8SgK88yrK08yTXuzuMzMn9/Kt1dAFsHRqWBf2kJdadoJFtO6Zto8NyG3jkrbXPI1Tfhh/FuDL4WBEHBjI6Ecj8vU12aDIkmmcX/0It00Z6GkusxwauexnpP0qa1pz5V6G+KPM2yMpUPlThardVQPe/fU9pLZ6xUvNXhUcN+g6tk+VPXSMeh+lFlvS2/zVPb0K+dZvV14bLSN+ggOHXPKlHDbnlRsmjFSpo1rN61mi0N+gJ/h1z8ppV0L/AJTR8ulHnT10w9KX+b/BX/n/AMnkYWuAqSuArss5aGRShRTop1FgIEHnTvZ/WkinW2Io5GMa0RzpsVY7ykx8KVk0Q7aUVIaXbVXYUMilVakCU4D4UrFRT1Xun4GintVdKXtUbZafbNF7rMDu9hvblG0znBxHKOgqz2V7IvrrRdbqW0W41t/CWY+AMNokARvEzMyOUZt9qgbNwujbt2uUhGt3HANrTXLTkHayEnw4AkQZmYHk6vPGU0l4erpMMlBt+gNqtEXDEpJDKSXEGfAxB3ZmPqM1r6fgWpO7urLkgndslhJlGBK7hy3AjpJxR3p9J33CtZf+8V3t6hltgPbUNaRwpCFVYbtqyIAmY5yWdquFCzb32bl0CGZQbhdQ90uz3PFJJM9ZiBEc6h6xydJI0/xUlzJnmnCeFtc1GnMIAzaw+JVYb0KBSwPvjebXhPMAiMmtnUfZ29xNotWjCz3qW7oO+ANo7tWAUHfJgk7RjzwuH6ru72jLudjXtTbeWMLavdzauMB+H3rjT+ZZ6V7z2RldKLTxvtqqttBAMorAqDnbnbnqp5xXJkbs6sdUeDXeAexau2b1mLJI3Bu9KFZRVuT3YYn33ICqp2kLGBWz2X4VevXLK2rNnSi/3xSUuDclplc7l3Q1twqAwTORgAAel9uOGpcUSoPiB+ZgE/EiR/LnQBwmy9g8MNu+QDZS/u8Lsoupbe9a2nnL94QJnxY86mMbKlKgy412IvXdPsfXMq7QdqI8Agcv2w3rlpDDOOory3jOiuaZbWm3W2t2juQqjqxbduLNNxpY/TGK96W+LmnDDkRj1AJE/OPIV4t22/b/AN+tXiXJGVtLgGtPqzZuC6V3kM1wBfAdxGQTJO3PxHrRTwPtNqtSjtptPYG0QVu3SxAhl3bWXIhiJH8chtzE45z5eS+fwqLg2oa2dykg+nkeYPmD5VvKPhlGfrCdu0DG6fbVfZDbrdrfZgs8tNxbhdlKkA+H8KmJEk1s8QF8G4qlSiJvSdxdSikXNzQRg+ImfDDRhp81va9bl0PeAIyxWCQ5ALbIzAYjaT0DE9KK+xGpvOl26xLk3ZDASwcjc5g4KnePBy97oaSg0+AlO1yEIM8x/Oq+oSfw1JxBnVVZU2qemTsP4kk8x1U8yD5q0Ufa2P4iPlXZjuStHHkkk6Y9eF7uULSjhDedcl1h1q9a1p8vrVuU0Zxhjl2Uhw5hyJqVLV3kJ/v1rQ9uMQABUXtrjp86z3TfhpsgumQO1xedL7U69P30zUXrjHFREuckVSjfZLnXVlscRcdI+NL/AIow6Cqd0O3KoWV+oprHFieWa9BTvT1g/Ifyrt/oPpSxXba7ODlY0H0rqdFOW0TyotIKYynKal7jJBwRgjrPKKkTSev9/wBzUucfsexvwiFz0H0p4ueg+lXLPDgT730H0/v0NXk4Lt8TBwoBYkqwACxJJI5c81lLPjXprDBkl4Z1t06qKt2u5PNI/vnUxOmT3rgAMEYJXOQN0RmRGZO4c5qw3su8xdsnCCQ6sASX5lSf+HzJkRNc0tVDw6Y6Sa7ojTRWW9PjUn+AWnHh3fIzU925ZEBdzyclUugAiIncozn+ualPEVQEbHn3QZtDxjadg3PkeLLRgQYzWEtU/wDls6I6WPqQW/ZzoBZ0txV63mbPPNu0Onwoa7V3GkYbx626mASBtDQR6yP+nGKKvs81Ru6V2hVPfOMOLgwqCdwgUM8fYt4Qc+2aj8p2+M597ngETHTyJrlct0rZ0qKjGkEvZC5aGkW1cdVNx9QiqzBS+0tv2g5YwGJietYPGXW7obLI7eKzaEZMeFOgGDBP1pvZfT+BXfVIiK+oVUmyhA70KXDgEhigcSpEyZOcebv2lv3FCPqiyZiRaMSZw22enn8KrHFyfBGSVRM/jtqNNaZYDb9T+Ux+xgTyjNe3dmtW40VjUkFm7m018KCzPau21ulwoySjvcIAkkbwASRXh3HSx0tobpzqTyzlrI88ggfoede99hn26Th+R95o7Kc8kpaV1x1ABu/UUsvY8P8Aqd2qvKbaurAoQGDAgqVInduGCIzNeb6Tiu32G5csrdSzYS06Abotex6R9xBEbgLpeOQ5TzNEXaHwXSmmzYLk7BkW2DDvLqIB4rC3PwSJuAhYANU+BaQG5wxLaJF3RMzBhuVt2n0y3CwUjcSd05Emoh2XNcHoOnaz7OvcbBbK+EIAq5yYUAQZJkc5n1rx3tos3v79aOr9ltPaFqw1q5a2t7rk7Y2xu3FiCNwAefwiekAXa+8Guys+oOCD1kHrWmNcmeV8UCGtaI/vp60zhWkZk3SgWSstctpkAEgBmE4YGpNcOR/l5Vo9lOHgozagfcKqaggEEttYrbQrnwvvuAiJgYyIraTMYK0T9oU7m1btMPEyd43iUqgIAVEgmMguT13bRyMl32VgHSXZ/wB+3L/27VAPGtT3jM7XO8ZjuJ2usY5DcAY6Y8qNfsyP+yXR/wCs3/x2qKe0pP8AIN7LW9wRoZWJlNwWSqlgQTyIiSegDdJodGkwAw8QENAjxDDY6ZnFa2vtqqWniAO8L4Y7h6wjYAn5A0h1lpyAi3ZVPF9yPEpIW224sOQ8J/pUxybHwOePeuTMGmGJkfv/AO1TrwwHdBODHu/HrPpnl8a0ySDLWbyrMAs7IGzB96Y88+nrFZ9ShhdlhnbxAPesyYkEgQGkT9P1t6gzWnKx4fHPHqfDy/zRA9afb0BYwkGcAAgyeXQ1cTUHG0IuckC8RtIMsIbwkGOf/aPVai7vUi8LYHPZaQw2CpJvITnqJwYxmk80hrBGyhZtbvdzicEGQYhoBOMj6ipBpj61ndndKwLq928wFxx3c2GtWwrDuwAoLWxsVcSBzjnkkCKKtZW0J4F4Zy6dvM1ILLVdLqOtKuoX+4o3yD44/Z5fFOHwp8Utq2zEhVJI+H19B5kwBXoOVdnmqLfRXvPHQz4YiRzaOgyMx8a0eEaJy4uOD3dvLkllTK7SpcINpPijMzHlnZ0HZNpR7hAiCUEMdwMgbuQHwn41rLo1RTbUKVMIwYBpkSQd3PGYPMfCvOz6i+Ez0sGnpJtAXqeNI99mF213Za4qIVtwRveMl9zfhIM53DntBLm1ZDSHKyVBAW2BIlgVlWK8jyM5H5RW3/8A5/SKW/2W2x5lRuXKjcpVVYAHO0Rknyqe12cstdVizbYLbCVhTEEM8SflOQZNZY3CvyNZxyWtpl8MVr21WuXlDEqfvbhChiZxbWdhMnlGBMAV3avhvdi3Fu5qQrSxVO9b3GQgq10v+IECCDA3RRKdRp7AVQVgknEBFP538hnmTJwJzVfUcX0sGdTYBldpa7b5wZOTHl0iazlK3wjSMa7YG8M4qr7wLRtMPPZM5yRAYHJyV6tmrjag3GMTuhVwTOCxAUA4Bk8h+EUZaYPqF3WytyywO1tyuGIJDCd2QCCI6kdMRNpeDNZYFFtqpEMCCbhYN4W37jCbYAUg9citVljtprkyeKW60+DG4dw19wa4o2eJYYsWBMbWChoJy2Gn1E5E3HOFC6kWWFhh4iRas3FPK37jL4IAI8BWQ7TO6tbVXWXmmZAwwlfTlgxifOsfV8aKFma1KRGxdouLGxcs1zaR4VAgDAjpJzcnJ2axjGKoK/sx4fdsaJrd24LjC9cO7xHBCQM5x8TQxxt729fBa2DWakFjdeSveN4WQJAEkHny3eZow+z/AFvf6PeFZAbjiGA3QoUA4JBEAR6RQp2kQju2LgAarWFgw5KLzGTylREySR73rWfpT6NTsjrCtofdrva7eBO5II75duZD9BzXqOfXxu1eac25z5jPyNeodkuPp7Owa7qEcPfwmmcqwa8O6YE2n94MpiepjlXlV7R3tOgbVm5YDYQFNzMQAWEFQPXnGelaYpqL5MssHJKjX7K8MXU6lbTPctBrVwSihz47gtRBEEE3PXl8qM+M8ZbSPp9DbTeqWe5BYtadgVt2uq4MIcjlv9KFPs61+zUd64caeCO8bblrLLeYnblFCC4TkrJAJmBWx25uqeK2ShBBFuIM5N2foSZn1miVSkxq4xQcavQCwqyAGbu9wX3UVQFS0g6WkXCgRzY82NDvZ6wq3+DbWndoWYBdvgPdaVnHqJ7x4PVj6UU9s7kLPl/OvKLvaZrL8Murbj2ayiEBgO8V9HpSxkghTLN0PugwZrOCbfBrJpdnr/GNOtxbRdFkWSQSvjT9jy6rzMxFeQ9obO27AYkRjdkj0k9K9K4Z2iTWWbdxXceB0dG2bkcG1gHaA08xjP8AwmRQL2i0ytdlTMg5x/D91a4+HTMcvKtANrljmcY8hEAz+8fStHUahrNpNJCl1CtdYzuFwl3W0YMMLYuRDSNzXPIRNY0wRzeaGWzDKDkPeZbhsoRziUdzzxaIPvVg6AMxZmJZiWYk5JJJLMT1zJPzq3zIzjxEfeHOSOXw+dHHYIgaS4S20i47ScCBbt/xBFZOg7LPdUPclEkAyIaGmCAfMDE+fWi3R8KVbpRFAMyUIYMNwBDFFIKgqy+plVESdlOaXQlFsTU69nIt2u/LWy43K7WlJBHi8jEciuQcyCavcE0dy5bVw63m2gw27ftBlWAdmD9PEsEnkKZYtgjchwrLMbSA28F1ZhgMqBgTym6w5AANsWnVQ9veVAwQJBCeCAYjKi0V9UPRmnK3dmteF7TPbFxfCgbcuduQd4n1Hl8Gq2t5AGMA7IO4xIkhVgnIOT8qia613ab9pywYFXtodxgSBtIlgeeSSJ2nKgvnraZlfctyCCzblgq0GAQOTStpiJMHJIEw7i+SakuEW+JcVFvaoBJInHOTBx+UQUz58skVja65fd93ePaRQx2JuttMux8SkGdhUeXmPEprSbgl8bPubjgl58J2oAJVmJIdwxkQB0gQCWaPUoysAbVzbgs7LG0Kd8ADLMzqpOAAABHhFLhjafpBwq7ZsXD90jSWDPBNwkPdTF0feSTbeTJncohi0VutpluDdZubhE7SRuAj0wwyMjzGMihO7xJRc2MHVPvibm0nNy4txTtgtKkN6Sah0vHx30S1tIkXIlTOXXYDuE5Ix4WJztZ0Z3t6HW7hhEyj81KAv5qyT2psOl59RadXQnu9gBa8NxgyDAO2CQ8QZgmfCml4rpLrhLN0uSFI+7uKchiw8Sx4YAJmJIrohkUuzmnCUejBK0bdm9NbPdCBJ09lyAxyx7s72H4TJMGc58qDSKOOAXFOxQ6sV01gXAIJtlgsCdvPwuYnyxmnq5WkLSRpstcUsAbtuIA/E45kzGfPl1gUDcbtd2XNt7ibjJK3rquTtAnwsJYcs0ecWBIIOD09d07QcYAUTNAvGyTy98YHq0zu5R1/SuSKOubZf+xvV3HXWG5cuXIeyF7x2cgbbkwWkicf8oo9u3jtJnE8/M+REcv50A/Y+wNrVYj71BPUkIxB+hH0o2uyA3KZM+XI4z15n4VJa6MPil3wnMShiObcpn0GfoOc1592pf7sg4lDH/Fk88Y6/wDLRvxZ4UmVErnzby25zGPoaAu0beB4x4TM/i8XNfp+hq0ZS7PQvsveOF6fr+3/APnu5+VE+rufPIHMDoPD5Y5fOhb7NVjhVicYv/HN69j50Q65gBBeOR59Iw8xzMfpUGpm8SeSevi96R4us+k8/wDVQzxi6drZnLeOfe8S9IxHPn+KiLibKHYboO8SuYWQcCBy5jHkKGeN8m6EFhtEwviHL0ww+Qqk+CJHoH2VEnh6+Pf95czHkQNv+n3f9NCvbC4x075AIu8SIJAGBdcQGDGc+mOUZBJR9lK/+HLjb95d5fHn8+fzrzbt7rbdm93Ju3ANnELp3MCjd9qbiBFDKfErJcXPMZBHXM18CTg1qCSet0dXAlV0xClZK+7HUztxzod+254t6T/Pe/6bdXuBcb0168i95bZ3YkRBckW15kKMBUfykx86v2xacXDokLbZa9kx1OnWcx+aflSiJgPd7RXr1m1p7O8bLJtMsrDKpd3In3QVA3DrDTIJkn7T3f8AxPSnvFIjSjaD4U2m0px+AkKGIgRHXnQb2QhdXpmP47mz6gL+u+PrTv8AGLTM197YuNsW0Lb3H3Fu52d8xCbXVSs7SwJleYk1V8i22j3z7Qr4W20mP16eXOvEON6rGnC8hbsAyOvsejmD16etFnEeP6S8l5V1Esblzatw3Aotm47WxtuIM5kgAwTzMgUF8cvK3cxdtytvTgwGkRpdMsEqpEhkcQcjPwBB0wmrRtcA4hcssGRua7WEYcFpG7PTEHp+hJdf7/iG1o8Q6T5gjn8aDuHDwjxIRjq3n/lxRrrLYa6vjTbtzcLbYWJZpC7TCgtiJ/WtsrSZhiTaoydUws2jCnc6m6ckEKA9m2PSRc1RODINs9BSdjrpuXh3p3DYfeOAoQkTyG0At6fHFO1D7mvXBtWbTgcztXZttoSQBCoqiRPu+ZFZvDL0Kyqyh3Fu0qbmUsHgjJSfEENuR/vByrOzSj0vhfFbN+5vs6bUXLYIBK2Bs3bAcl7indtIU4OGIxJq/d47aRUJ0zafvIUb7IQlj4VMWwzEltoyfWY56/ZDhi6a0lpAPCAC3VmjxMScyTJrc4l7sdMYqDTw80v8TtldoUMwBLbT4V2nr7233z70cseVQaLVpefabce6feRgeSxBs5Etzqxxbgdhwr7djwp3W/C0wMyIBOOZFZ/ZrR7L5ElwdpliA094np/Ga0pGTuzYW+F1oGzaTCgKFxLoMADl1OeU1YTRay4SFtaQLJYd891yCWmdiqVjLeEGOXrEWiJ/xMAj8LGZPOR8uVFWjPi/vzqWONi8LsatVf2ruIxs7nvOUKTuNw5O4uBHQDqcYHGlJLR60b6n3KDeMc2pwKmjz7iFhs/PJx19axr9nlJUZB96f+maIuKrAx5mhrVz+tN9ij0T37alTkH1Enp5GK7seV78BQ3J8kjy/KB/GmBztPLA8qb2JYnVAR+F/wB1dOF/icudclr/ABC3/wCoPjYv/wD8VucI7RWLV8uzX1HdWrdtTYvkO4G5oXuzgbViCJlpBgGgviXapWGy0WVsiYAWVnrvkDyxXqPARcXue8LEFLLAzyJ0z7gM4fIyBkfOuXJlcnTOrHiUeSlxLtno4aGuAcmDWNQMAmclMS30yKDuKdqNI+FvAhuY2XR6RJT9fWvTeJM20iWHvRBIMkkmepGT8z60BdqGYoMtgmPe/K2SCPezE+VSpDkiP7O+1Wi0du+L98K1y4Liwl1sbI/ChzM0T3vtC4awP+0MSZIBtXv0+6+Xyqr9jJYWNTz/AG+YLc+7SORz1oyuXi7W2BYbrRfxFw0MyYADYORj09Kmy0uDz3X9r9BcELfUnaQJS8IJ6D7nP9aGOMa3T3VITUW5ggbl1PhyZiLBwf4mvT+JzJ8T7ZyN1zdEKYHiy3MY615r2jM7yTMYb3t0GCNvzmqTf2Q4r0LuyPaPS6fQ2rL3mLKlwEpY1RXLuxYHuRyDDp51qP260TA7bl0mTP3OpweqmE6YxWFwPhjarQWhfuXrehsWLjOlvcGu3EYs++J+6VSVAHNlbyFb9zsFw9Sirp0EXXB3b2lVS6QkuxJyv6j0ibLpGVru02meAHeJBG61qJ90jrbzWXxDW2HT9ttkkwy3JG7bMkAyQAvLqfUTr8Q+z/h5U7bJtuAplXuczmNjlgfh8aENbodTo4On1T7cBkLMBtHh92SORPQc6PyfTBqPqPVewtx9Ho0s91euy73A9s2dpW4dwILXJjMfKhnjOgA1dwXRa2m/qJ33tOCLOobTtPds4YNtt3iCRI3Agco9T4EhOm08NI9ns5lhJ2CDg8v6VHruHq+qQm3ZKNaui4zIhuF5td0QWBJAUXp/00uRnl3aTQcLtW07trt596su03bgGwDcGdFkSu0TMknoN1We2fGNG+jurofaTeddgmxqvdb3x47ezK7l6YYkGRBN+0XC0tcO1RIR2Fu8wcW0UwZKiQOgIE+leS3bbkW3Vto3CRLDcqsrNEegK5x4m9a0hDcjOU6dAhwizqE1Wna8t5d2os5fcAxNxSRnmedL2a4UmrV++LMViDuMgFGMjzO4IM9KKuN31J0hPMa3TZ8h49w/d9KDOzHEltMFZgqtO4nnhPDn4zTaqVMSbcbRkC0FJBAMEj6YpbrADly5c8fDNdcugsSJzznzjxH4TMelR3GEZ+Xx/uaVDt2bfDtagAlgDXpHA+FazVFbiWTaH+8cNZU9dwU+I5PNRE15PpbgjMV7z9h6DU6G89+brLqXRTcJchRasEKCxMAEnHqaJ89hBUZ2p+z5kUte1di2kFSSGAEggCSR6GOsUNaexZ0l21F9r6I4uF0sumV2cpckgm2oPh5bs16Z9qfDrSaHclpAwuW4KooI5jmBPU15HcQg7pYYiJIX4xyn1qscNyIy5Nro9u7Mca0+p/YXkuEe8Aw3r08SnK59POt3iHL6UH/ZrftLpLKb071xdud3Ki4VW643beZUcpiiPtBqymnvXNom3auXBORKIzCQMxKjlmsm0mbR5QFcRugJZWTuuKNoz0TcSTHhEA5MVmdntfbVzddwLYUNuldseAzJ6eJDPqKl02oOo03f25Y2u807qkqx7kNyVbgljggczK0Nt2ht3VuTbubBaVCSyglGvIh2OtxiwG4j3o8A86N66JcPQxW4P8UEEyEuSD5yvSizSDNBnYfUJqb5sopR7NhFe4zd413YVUMciGJyfgOfQ/s6AWzlpJOMR0Jj6A0KQ1FlzUfs6D+KpJPL60ZXCSIisPV8KD5JIzyEeR9Ph9KFkSKcWzzbi6DPKhLVjn9eder8S7KI0y7fIr5T+WgntN2eWxG0kkmDJHlPRfPFHyxbFsYOSAh5fX0NL2FMaxf8tz/pNZnHPul3MXhjgLswRnnEkc/rUOm1D2Sr2GZXIwcE5UzyFdOPJGMWc+WDbTNm0XBlUtq3Qi1aVh5wwWRietS2tRqVJKXWT8XhYLJjbJAInGPhUJuRzU/Q9PhSe1rzJI9INfOOczfaaI1mr5nUmfVgx/UGo2uXXPjuI3+a3ZP6lKoPrrYPIkf5f0pRxG2Z5nz8JpXkHRp6Nblue6uJbzPgt27YJx+VfQfQVdGv1mCNTcJXHOYGD19R69Kxfb05BuWYz/GnDUoIMjOPPy/pUueX+R0ar8Q1be9fPxAUNJHmoBn1qq9m63vFWj8wmoE1Q6N+754p3+Iz/wCYT0wQOXwNTvyC4LuivajT7WssEK8trXB5807za3vNzHMzVs8b1pIY3VnmCehAInDc4Yj51hnVT1Jgxz5Gu9t6Sf8Amk/0qvky/YWjdfiGsfJZTOT4DBIA5EnBFV9Wb11SLgtmSSZQZMyfFM8zPOss3wcsT58z/Cnkr5/9U45/360lPIndjdM3k7Q69AqpqAiooUKsQFXCjM9PP0pbfabXgz7SWPPxAeURB8IEeXx55OFuHnj5/wAajQ5jH60/ky/YWbur7Tax7Ztvc3IylCsiNpERg1iNmN4GBGGbH0Oec03ac4B+o5fOnC3+uOX9POn8uT7IcdxztbIhtzQZAgQGz4wZkN5EfpVTuNN/ubcDlAWf0EmrYUdP3FamAI648h/L50vkn+z/ALDazO7rTkeHToT/AO1/TNXbOk05AnRhpmfukt8o5bvnnHzqXvV5bv1GP4mm8+pz+tUs016/7LSYjcJtn/7WyuMYU/XAmtfgWvv6K21vTdwis3eESvvFVUmGJjCDArLFo+WPWSY6dMGlSzJMj6j+UVPy5P2GlyX+N8T1Ostm1qjZezKttAAyORlWDfQ9awl7M6b/AHKf/kufM+/V46eJG0H6Dyzymk9lmJT5gZ/hR82T9mJovcL3WO7Nk7TaR7dshzIS4wLJ73LdnzkmtF+M6q4jpdubkZWV1ZywKsCpUwRzBPWhm7po/wDLMHrtB+WTTfZZ6QPgvl5VXzZK/wBmCCPR8Ye2pto1tV3M5VSY3EliRDiJJMgQIxEEiqlq2kbUsWNm3ZAU8t4fb7/5wD8aym0UeXXqwzy5Cu7rrE/Eny6R8vSpeWf7DsIeG6u7pnd7KWLdx5DMincRIPil85qfU9qNcT+32xy905z8upFC/dwYI5xP7vL5/OnAL1HPzYQPTlQ8uR/9BYQP2m1/L2tRyMwk/TNMXj2uJ/8Aq8wYk2hnlyj+tD5tKSIxBxA/v19cU24s/D4YyD5jnyo+SVdsLZvNrtYfe1L+Xvpz9Z6R5VBqGd/213dmQC6Ny/zTGKyBY8lGPQA9cycVIugYx92fMcvSp3P1hb+i7c0GnIAc2SR0c2iJ+Ec/UGmPodKAFLWN3/CiRPXBU1TfRucd0TiPejn5wT+6k9guDmgHpM/pH8ae6X7P+xX/AAQjiFvzB/Qn6HFQ+1IeSDzBIInGefOs2/f25JI5eojyzVpWldwBg5nGAIHXPOeX6V0fGjRtlwX1IwoOPIzHXp/fOni8sjw55cvT4VlHWwQMHnAPUFhE46yKl9oLLGQfQAHmxOZ9f09cHxC3M1AoMHYJ5zyj6jFOtMAPcXz6f95rH75WjcCYGCScQAZxzOOv5usVaJuGABg4BMTyJPWZOaiWOh7my13aE4tjPw8x5/8AeplsWz+Dr1ER5+lUe5csVDEwAAOSgkMfjHhpntZ90NPUCP0kjyJ/WKTg/GG407dhJHhGP15x+6pxpkme7X6elY6NugDnIHxOJ6Y6ZqVtQQInMgCJjxSCD9P1qdj+ykzQu6O3OVWRnln+81w0ds8ljO2eU/3AqlbuliSc8xzI5cwOnX9Ket6JicZJ9AImPju88Cltl9hfJbbhls8/gc/1yPSozw22Onmfh/PlVa9qQOc4PmTJA/lFdbvSYkg+XlBcHPLG00KM/sCw2mX8P0JMfI+eBiq9yyOYbE9GxyJ5gZxTbbnnHULyESCfMk/mHypLuuSNrNAHRQQYMRnlzx8xzklaUJBQkAGJkHmJJOcDpjofnTyRGFyQxGT5evypRsubtpPOPmIM+mB0PWpwAPFkjzwMc4iByB8qGkG1DDa3CTPTk5yZ8/p0qV9MyTMgDkC88ppQjHI8hMxyx5fIUw2iZDHoZEDoYE+XuxjyqaDaV+8KgjxHLGQWmJI+YimLbbpuictvJzkAT5Y6VZsASxGZydwEDkC0gEnM4ikTbtMxu9JIwwBYyBmSB/qq0hbaZALbFucR+Hcxx6ndj9ak1GluT1AjkGPWMzH8vlVlLWyGYghoA8MGZG3kcD+dWbbCckYnHiz1+AzH61Em/B7V6ZT6RzMbl8s+uOvL5Uq6N5O3vJxzbEZBjJkxP06CtGzqliYAEwcYM4iPhnlT11agBunInOeY5Ut8lxQbYmQbF2JBM56tzVv3x501dM8kBnwMz9SInGPj0rT1fEEBA5R6dYH8xUNrWiCdu6JkgkGZ5GTylhyn+FWpSa6F+JVXTXAsh/iJPUY58jAqIWXJJLtHQeIznnAGTP1xV12zATdAk8hG4Bgc4PP9adYz+HmA3SAD0+NG59hSMxbLkHxH/wDacQIOOXr608WGyS9wKIHIiPKCfgfqPStInuzmDuAPLkD/AFB/T1plxcjA6CeomSYyOho3jooKjMT95c/CYJKmD5D6fSpjpnG0brnnO4wMTnJ8hUep16o4tlQTGZBk43AHp0Ap2n1DGAyDmVBkHoQAR6TMjy+tNSFaOe0xXDN0iWYYJBJyPKo7ouDqYOR4s8sCMQPiZqdtV1OIKjGZnAn+/pTwzNIPOBHIyDMH4YHr+6lyNU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6" descr="data:image/jpeg;base64,/9j/4AAQSkZJRgABAQAAAQABAAD/2wCEAAkGBxQSEhUUEhQVFRUXGRUVGBcXFxYXFxgYFxcXGBcWHBcYHCggGRolGxgUITEhJSkrLi4uGR8zODMtNygtLisBCgoKDg0OGxAQGywkICQsLCwsLCwsLCwsLCwsLC0sLCwsLCwsLCwsLCwsLCwsLCwsLCwsLCwsLCwsLCwsLCwsLP/AABEIAK8BIAMBIgACEQEDEQH/xAAcAAABBQEBAQAAAAAAAAAAAAAGAQIDBAUABwj/xABHEAACAQMCAwUFBQYDBgUFAQABAhEAAyEEEgUxQQYTIlFhFDJxgZEHI0JSoTOxwdHh8BVygiRTYpKy8SVDY3OzNESTotIW/8QAGgEAAwEBAQEAAAAAAAAAAAAAAAECAwQFBv/EACgRAAICAQUAAgICAwEBAAAAAAABAhEDBBIhMUETUSJSYZEUMkIVBf/aAAwDAQACEQMRAD8A81pYpYpa+ts8WxsV22nxXRSFYyK4Cn7a7bTCxhroqQLToosLIttdFS7K7ZRYtxGop22nbaUCkFke2lC1JFLFAtxHtpwWnba6KBWJFdFOinohJgf39aBEV9wgDP4VYlQfMqAWA84DL9RSiOhkdD6dKg7RW96aa2seEXS2BBZ7tzIcA7vDbUczBEedJwy3FtZkehMn6Rj4Vw4NVLJkca4XR1ZcChjTvktrbJBIUmPKiTtZ2f02h09ste/2t+4JtbpADIe8gBcAGMk+Y6iYeyWm1F4sNPpjdEn7whzbU7SNplu6YyFwytHzir3ansVxB0e5cRbpEbNo06uqhs+FNoB2gSBM4iIzz6rVSWRRi6o1wYFsbkgTFLXLbK+FgQRggggg9QR0NOAr1k7Vnmy4dCVwp0V0UEiFa4LTwKWqQWNililrqBWJXUsUu2mFjCop0U4JSxTsTYzbXVJFdtoFuM3bS7KeBXRWSOncMIpQKdFdFMVjYritOilAoCxgFOinRXRQKxpFdFOiligLGRSxTorooFYkV0U4CloCxkUtOiuigVjRUlm6UO5YkeYkZ6EHnicU2iXs4dPZCXbndm5utuhe40o6OxV1t2A74IQkPbgx0Gaw1GVY4W0a4Yb50ZXsd9LsvpriW27lWV7TqBaOpslQFYDd95CbeZ3MTzFWOAcFGs4gum922124XCwsW0LMyiOUgbcct3pWr2y7YPf0+kZLzC6rbL9xFKIy3Et3JAI3FDAYSBBA5EVW+zZfaOIJvLAXVvl9jMkgjcRuUyBIHI15Wnm1jm19HpZYpzjZ7p9zp7YQG3atoICyqKoAnry5E0D9t+0duAlu7bYnmFdT15YM527fTcDW3qexeiCz7NaZgT4mQOxyYG55J+deJ/aHwW1avDZaVB6AAeWQAPLnXDjbcjpyJbaGavTkSxMycn1M/wBaTS6bfvMkC3ba6xA3GAyIAq43MXuW15gDcTOKweGpDAAwJ6EgH0I5dKNODpOm1SwCSthMyykvq7ESqwYG0ydw5iM4r2FqJrTuS7PL+GPzKL6B61dkkEQQYI8iDBH/AHqULVPT6ZzdZpXc03GbY+37yWhNxBIEkZnpWmLJwPlXTpcsskLkc+qxxxyqLIdtdFTvp2AkimAV1HNYzbTu7p22nKxHKmTZFSgVPbUExtn4VJ7OOhpOVBZVApwqdrPID61JZ0DNO2jcvRdlWK6KsXdKV5mowpppiMqKdFOIroqTpsbFdFOrqAsbFdFOilFAWNFdT6WKQrI6WnxXRQKxlKKfXRQFja6rmj4c10SGVRJG5t0CNsmQCMBh1nnFbes01lE1Ki3t7tbKKzEB2mz3u+A/iDOQw6AbfIVz5dTHHJRN4YJSi5AyKWKlt2iwxFXeG8Ie/cW2uNxgsQdqiCSxI6BQx9YrZzilbMVFt0jNit3sdcQagB8l5ULtkHwO24zyiFPXz5Amsh3t79o3AEbgXgHafdYjksjpJ586KOD6kobQtW7ly77oHfKiMCOhKGCB6jlmuTUZVLE9vJ0YMbWRXwQa3Qo+i7sgK5t6ZrblFb3OH2g6tuUEhE3sChkM26JEHvstsNZ4miXcPbXUI/oyKQ30INJ2lW5cu2zbQd5No6ZwTuFt7J7l9yDDSu4qQIDA8pAvfZRqbba0Ai+ly6NRcCMd6C2xYGbjNvMMpWSpbcpk5ryMeTapL7R604W0/pk/aXtTfs8WsgbzY1A7tQz3drK7hQbVsMAhICQxU5cn4ec8Z1bHUXrTqV23X8Jc3CDyZd5OQCABAHKvYe3XZN71x7yLN3S2Rd05Bkl/aWuhAvQ7LeyTPvr5V4x2gbvNZqrgEBr1/EzE3Diaxxr0vI+KNfhFldaiEEW72mAW5EDvdOoJRx/6tsKQ2MpDfhY0QaDhFyyt27cU212WUXvVPiY63SFfu8My+CN3LIoY4ba9k1NprTshbcd05VlIg5BgZIM42lqOtJoVbvbxIUag2E2szF1vreS53Su7ZQukou7qRBKOK6lknHE4+M53GMsil9ApxsXbLG0yo4tJ3hNtwpUvva4uxnO5d0xt/Lyq2dAw9Pial7ZbWLOEfatm4ysQu0hlUFQZkkHbykeUg1Pd0aqSAwGTzjGfSu3RTahVnHrorcmZt5WiD0NVStarcN3RtcVU1GnZDmvRjJM8uSaKoWlinxXba0smxbNwoZFWBqh1X9arxTgKTVistrql6rJq5p+IWwI2wayNtcBUPGmXGbXKNoi2+ZzTG4dPukfCswVMl4jrS2NdMe9PtGJFdTiKSKuzQSK6KdFLFFgMiuinxSxRYDK4U+nBR50WIjroqTZS7aLFZFFPC07bSilYrJ9JxS/YU9y7W5k+ECZiJDRI6cjWv2hNy3b1Fsu7/fadTce7eZvvtB3hU7nMgsWOfy/Ch+8TtOYwf3Vu9pNe+7UYQMbmguCSVYkaAoyCFMFd0EN1M+YrzNaoxnF0elo3KUWrMvTAKIG4fGT++a3Ozmv7q+kZMXiBtJYnuXAg9PL/AFUIDiuptmdlp8BQVAEsSigsFYH8wx1OZ6XNHx64pZXtXFZlZXeMmEOJ2HbgGFGJ6ZJBLPGUXGqHHTyjLfdmndTbf32Vtt4/ZwGF5kKJbLEn7wkkMIPijxDpWx2e0ZdwrjxOSgMsu53VpJJYnluBPQ3F+NA+l40E1CMzEbH1TEtMjvdqiYnOM4+NG+h7Qadpdr9sJbRiYuEFiyneUWAWKycif2a+dce5Rg67Z17XKavozuPLa9oZx95a/wBjVDKyU1OjCR4gfCq90fm01m/Yq7f4mhAibV8YwpYJMQBjpiKvXkWy0Nk7NPvk7pd9Huutzz4mIGcYA5AVnfY1fuJqwyBW2pfbMwpKAbnjIQAEmMwDGa5H0dKPcb1p7tzZcMqEY3gJzF1zZtk9VZSWK8yFUHDQ3z5q7KF7gmN1+6B0GzvCPlnzivoCy6XNMzo7ezfeXLl4+G5qiBLvIgrbMESAJCgLCbSfALemVrNt5NvfcgKNoUS2RymBuABno3pV4+LIyK6KfDb106iG3MQzhZickAqCf+EjBxRrpuOnZa36e80Fm1Kja9t7R2d3dLT4SptK4eMOpwAxDDfDrZbUJ3Zlu8cDeObBVYAgGT4lIOQMDlyo80nD9tsrtLzuSRHgTa1xTJ5EE3SDH4R5VvtvHyZbqmYPae2m/ure1nu9/dttbXat1bsC2BA8SgK88yrK08yTXuzuMzMn9/Kt1dAFsHRqWBf2kJdadoJFtO6Zto8NyG3jkrbXPI1Tfhh/FuDL4WBEHBjI6Ecj8vU12aDIkmmcX/0It00Z6GkusxwauexnpP0qa1pz5V6G+KPM2yMpUPlThardVQPe/fU9pLZ6xUvNXhUcN+g6tk+VPXSMeh+lFlvS2/zVPb0K+dZvV14bLSN+ggOHXPKlHDbnlRsmjFSpo1rN61mi0N+gJ/h1z8ppV0L/AJTR8ulHnT10w9KX+b/BX/n/AMnkYWuAqSuArss5aGRShRTop1FgIEHnTvZ/WkinW2Io5GMa0RzpsVY7ykx8KVk0Q7aUVIaXbVXYUMilVakCU4D4UrFRT1Xun4GintVdKXtUbZafbNF7rMDu9hvblG0znBxHKOgqz2V7IvrrRdbqW0W41t/CWY+AMNokARvEzMyOUZt9qgbNwujbt2uUhGt3HANrTXLTkHayEnw4AkQZmYHk6vPGU0l4erpMMlBt+gNqtEXDEpJDKSXEGfAxB3ZmPqM1r6fgWpO7urLkgndslhJlGBK7hy3AjpJxR3p9J33CtZf+8V3t6hltgPbUNaRwpCFVYbtqyIAmY5yWdquFCzb32bl0CGZQbhdQ90uz3PFJJM9ZiBEc6h6xydJI0/xUlzJnmnCeFtc1GnMIAzaw+JVYb0KBSwPvjebXhPMAiMmtnUfZ29xNotWjCz3qW7oO+ANo7tWAUHfJgk7RjzwuH6ru72jLudjXtTbeWMLavdzauMB+H3rjT+ZZ6V7z2RldKLTxvtqqttBAMorAqDnbnbnqp5xXJkbs6sdUeDXeAexau2b1mLJI3Bu9KFZRVuT3YYn33ICqp2kLGBWz2X4VevXLK2rNnSi/3xSUuDclplc7l3Q1twqAwTORgAAel9uOGpcUSoPiB+ZgE/EiR/LnQBwmy9g8MNu+QDZS/u8Lsoupbe9a2nnL94QJnxY86mMbKlKgy412IvXdPsfXMq7QdqI8Agcv2w3rlpDDOOory3jOiuaZbWm3W2t2juQqjqxbduLNNxpY/TGK96W+LmnDDkRj1AJE/OPIV4t22/b/AN+tXiXJGVtLgGtPqzZuC6V3kM1wBfAdxGQTJO3PxHrRTwPtNqtSjtptPYG0QVu3SxAhl3bWXIhiJH8chtzE45z5eS+fwqLg2oa2dykg+nkeYPmD5VvKPhlGfrCdu0DG6fbVfZDbrdrfZgs8tNxbhdlKkA+H8KmJEk1s8QF8G4qlSiJvSdxdSikXNzQRg+ImfDDRhp81va9bl0PeAIyxWCQ5ALbIzAYjaT0DE9KK+xGpvOl26xLk3ZDASwcjc5g4KnePBy97oaSg0+AlO1yEIM8x/Oq+oSfw1JxBnVVZU2qemTsP4kk8x1U8yD5q0Ufa2P4iPlXZjuStHHkkk6Y9eF7uULSjhDedcl1h1q9a1p8vrVuU0Zxhjl2Uhw5hyJqVLV3kJ/v1rQ9uMQABUXtrjp86z3TfhpsgumQO1xedL7U69P30zUXrjHFREuckVSjfZLnXVlscRcdI+NL/AIow6Cqd0O3KoWV+oprHFieWa9BTvT1g/Ifyrt/oPpSxXba7ODlY0H0rqdFOW0TyotIKYynKal7jJBwRgjrPKKkTSev9/wBzUucfsexvwiFz0H0p4ueg+lXLPDgT730H0/v0NXk4Lt8TBwoBYkqwACxJJI5c81lLPjXprDBkl4Z1t06qKt2u5PNI/vnUxOmT3rgAMEYJXOQN0RmRGZO4c5qw3su8xdsnCCQ6sASX5lSf+HzJkRNc0tVDw6Y6Sa7ojTRWW9PjUn+AWnHh3fIzU925ZEBdzyclUugAiIncozn+ualPEVQEbHn3QZtDxjadg3PkeLLRgQYzWEtU/wDls6I6WPqQW/ZzoBZ0txV63mbPPNu0Onwoa7V3GkYbx626mASBtDQR6yP+nGKKvs81Ru6V2hVPfOMOLgwqCdwgUM8fYt4Qc+2aj8p2+M597ngETHTyJrlct0rZ0qKjGkEvZC5aGkW1cdVNx9QiqzBS+0tv2g5YwGJietYPGXW7obLI7eKzaEZMeFOgGDBP1pvZfT+BXfVIiK+oVUmyhA70KXDgEhigcSpEyZOcebv2lv3FCPqiyZiRaMSZw22enn8KrHFyfBGSVRM/jtqNNaZYDb9T+Ux+xgTyjNe3dmtW40VjUkFm7m018KCzPau21ulwoySjvcIAkkbwASRXh3HSx0tobpzqTyzlrI88ggfoede99hn26Th+R95o7Kc8kpaV1x1ABu/UUsvY8P8Aqd2qvKbaurAoQGDAgqVInduGCIzNeb6Tiu32G5csrdSzYS06Abotex6R9xBEbgLpeOQ5TzNEXaHwXSmmzYLk7BkW2DDvLqIB4rC3PwSJuAhYANU+BaQG5wxLaJF3RMzBhuVt2n0y3CwUjcSd05Emoh2XNcHoOnaz7OvcbBbK+EIAq5yYUAQZJkc5n1rx3tos3v79aOr9ltPaFqw1q5a2t7rk7Y2xu3FiCNwAefwiekAXa+8Guys+oOCD1kHrWmNcmeV8UCGtaI/vp60zhWkZk3SgWSstctpkAEgBmE4YGpNcOR/l5Vo9lOHgozagfcKqaggEEttYrbQrnwvvuAiJgYyIraTMYK0T9oU7m1btMPEyd43iUqgIAVEgmMguT13bRyMl32VgHSXZ/wB+3L/27VAPGtT3jM7XO8ZjuJ2usY5DcAY6Y8qNfsyP+yXR/wCs3/x2qKe0pP8AIN7LW9wRoZWJlNwWSqlgQTyIiSegDdJodGkwAw8QENAjxDDY6ZnFa2vtqqWniAO8L4Y7h6wjYAn5A0h1lpyAi3ZVPF9yPEpIW224sOQ8J/pUxybHwOePeuTMGmGJkfv/AO1TrwwHdBODHu/HrPpnl8a0ySDLWbyrMAs7IGzB96Y88+nrFZ9ShhdlhnbxAPesyYkEgQGkT9P1t6gzWnKx4fHPHqfDy/zRA9afb0BYwkGcAAgyeXQ1cTUHG0IuckC8RtIMsIbwkGOf/aPVai7vUi8LYHPZaQw2CpJvITnqJwYxmk80hrBGyhZtbvdzicEGQYhoBOMj6ipBpj61ndndKwLq928wFxx3c2GtWwrDuwAoLWxsVcSBzjnkkCKKtZW0J4F4Zy6dvM1ILLVdLqOtKuoX+4o3yD44/Z5fFOHwp8Utq2zEhVJI+H19B5kwBXoOVdnmqLfRXvPHQz4YiRzaOgyMx8a0eEaJy4uOD3dvLkllTK7SpcINpPijMzHlnZ0HZNpR7hAiCUEMdwMgbuQHwn41rLo1RTbUKVMIwYBpkSQd3PGYPMfCvOz6i+Ez0sGnpJtAXqeNI99mF213Za4qIVtwRveMl9zfhIM53DntBLm1ZDSHKyVBAW2BIlgVlWK8jyM5H5RW3/8A5/SKW/2W2x5lRuXKjcpVVYAHO0Rknyqe12cstdVizbYLbCVhTEEM8SflOQZNZY3CvyNZxyWtpl8MVr21WuXlDEqfvbhChiZxbWdhMnlGBMAV3avhvdi3Fu5qQrSxVO9b3GQgq10v+IECCDA3RRKdRp7AVQVgknEBFP538hnmTJwJzVfUcX0sGdTYBldpa7b5wZOTHl0iazlK3wjSMa7YG8M4qr7wLRtMPPZM5yRAYHJyV6tmrjag3GMTuhVwTOCxAUA4Bk8h+EUZaYPqF3WytyywO1tyuGIJDCd2QCCI6kdMRNpeDNZYFFtqpEMCCbhYN4W37jCbYAUg9citVljtprkyeKW60+DG4dw19wa4o2eJYYsWBMbWChoJy2Gn1E5E3HOFC6kWWFhh4iRas3FPK37jL4IAI8BWQ7TO6tbVXWXmmZAwwlfTlgxifOsfV8aKFma1KRGxdouLGxcs1zaR4VAgDAjpJzcnJ2axjGKoK/sx4fdsaJrd24LjC9cO7xHBCQM5x8TQxxt729fBa2DWakFjdeSveN4WQJAEkHny3eZow+z/AFvf6PeFZAbjiGA3QoUA4JBEAR6RQp2kQju2LgAarWFgw5KLzGTylREySR73rWfpT6NTsjrCtofdrva7eBO5II75duZD9BzXqOfXxu1eac25z5jPyNeodkuPp7Owa7qEcPfwmmcqwa8O6YE2n94MpiepjlXlV7R3tOgbVm5YDYQFNzMQAWEFQPXnGelaYpqL5MssHJKjX7K8MXU6lbTPctBrVwSihz47gtRBEEE3PXl8qM+M8ZbSPp9DbTeqWe5BYtadgVt2uq4MIcjlv9KFPs61+zUd64caeCO8bblrLLeYnblFCC4TkrJAJmBWx25uqeK2ShBBFuIM5N2foSZn1miVSkxq4xQcavQCwqyAGbu9wX3UVQFS0g6WkXCgRzY82NDvZ6wq3+DbWndoWYBdvgPdaVnHqJ7x4PVj6UU9s7kLPl/OvKLvaZrL8Murbj2ayiEBgO8V9HpSxkghTLN0PugwZrOCbfBrJpdnr/GNOtxbRdFkWSQSvjT9jy6rzMxFeQ9obO27AYkRjdkj0k9K9K4Z2iTWWbdxXceB0dG2bkcG1gHaA08xjP8AwmRQL2i0ytdlTMg5x/D91a4+HTMcvKtANrljmcY8hEAz+8fStHUahrNpNJCl1CtdYzuFwl3W0YMMLYuRDSNzXPIRNY0wRzeaGWzDKDkPeZbhsoRziUdzzxaIPvVg6AMxZmJZiWYk5JJJLMT1zJPzq3zIzjxEfeHOSOXw+dHHYIgaS4S20i47ScCBbt/xBFZOg7LPdUPclEkAyIaGmCAfMDE+fWi3R8KVbpRFAMyUIYMNwBDFFIKgqy+plVESdlOaXQlFsTU69nIt2u/LWy43K7WlJBHi8jEciuQcyCavcE0dy5bVw63m2gw27ftBlWAdmD9PEsEnkKZYtgjchwrLMbSA28F1ZhgMqBgTym6w5AANsWnVQ9veVAwQJBCeCAYjKi0V9UPRmnK3dmteF7TPbFxfCgbcuduQd4n1Hl8Gq2t5AGMA7IO4xIkhVgnIOT8qia613ab9pywYFXtodxgSBtIlgeeSSJ2nKgvnraZlfctyCCzblgq0GAQOTStpiJMHJIEw7i+SakuEW+JcVFvaoBJInHOTBx+UQUz58skVja65fd93ePaRQx2JuttMux8SkGdhUeXmPEprSbgl8bPubjgl58J2oAJVmJIdwxkQB0gQCWaPUoysAbVzbgs7LG0Kd8ADLMzqpOAAABHhFLhjafpBwq7ZsXD90jSWDPBNwkPdTF0feSTbeTJncohi0VutpluDdZubhE7SRuAj0wwyMjzGMihO7xJRc2MHVPvibm0nNy4txTtgtKkN6Sah0vHx30S1tIkXIlTOXXYDuE5Ix4WJztZ0Z3t6HW7hhEyj81KAv5qyT2psOl59RadXQnu9gBa8NxgyDAO2CQ8QZgmfCml4rpLrhLN0uSFI+7uKchiw8Sx4YAJmJIrohkUuzmnCUejBK0bdm9NbPdCBJ09lyAxyx7s72H4TJMGc58qDSKOOAXFOxQ6sV01gXAIJtlgsCdvPwuYnyxmnq5WkLSRpstcUsAbtuIA/E45kzGfPl1gUDcbtd2XNt7ibjJK3rquTtAnwsJYcs0ecWBIIOD09d07QcYAUTNAvGyTy98YHq0zu5R1/SuSKOubZf+xvV3HXWG5cuXIeyF7x2cgbbkwWkicf8oo9u3jtJnE8/M+REcv50A/Y+wNrVYj71BPUkIxB+hH0o2uyA3KZM+XI4z15n4VJa6MPil3wnMShiObcpn0GfoOc1592pf7sg4lDH/Fk88Y6/wDLRvxZ4UmVErnzby25zGPoaAu0beB4x4TM/i8XNfp+hq0ZS7PQvsveOF6fr+3/APnu5+VE+rufPIHMDoPD5Y5fOhb7NVjhVicYv/HN69j50Q65gBBeOR59Iw8xzMfpUGpm8SeSevi96R4us+k8/wDVQzxi6drZnLeOfe8S9IxHPn+KiLibKHYboO8SuYWQcCBy5jHkKGeN8m6EFhtEwviHL0ww+Qqk+CJHoH2VEnh6+Pf95czHkQNv+n3f9NCvbC4x075AIu8SIJAGBdcQGDGc+mOUZBJR9lK/+HLjb95d5fHn8+fzrzbt7rbdm93Ju3ANnELp3MCjd9qbiBFDKfErJcXPMZBHXM18CTg1qCSet0dXAlV0xClZK+7HUztxzod+254t6T/Pe/6bdXuBcb0168i95bZ3YkRBckW15kKMBUfykx86v2xacXDokLbZa9kx1OnWcx+aflSiJgPd7RXr1m1p7O8bLJtMsrDKpd3In3QVA3DrDTIJkn7T3f8AxPSnvFIjSjaD4U2m0px+AkKGIgRHXnQb2QhdXpmP47mz6gL+u+PrTv8AGLTM197YuNsW0Lb3H3Fu52d8xCbXVSs7SwJleYk1V8i22j3z7Qr4W20mP16eXOvEON6rGnC8hbsAyOvsejmD16etFnEeP6S8l5V1Esblzatw3Aotm47WxtuIM5kgAwTzMgUF8cvK3cxdtytvTgwGkRpdMsEqpEhkcQcjPwBB0wmrRtcA4hcssGRua7WEYcFpG7PTEHp+hJdf7/iG1o8Q6T5gjn8aDuHDwjxIRjq3n/lxRrrLYa6vjTbtzcLbYWJZpC7TCgtiJ/WtsrSZhiTaoydUws2jCnc6m6ckEKA9m2PSRc1RODINs9BSdjrpuXh3p3DYfeOAoQkTyG0At6fHFO1D7mvXBtWbTgcztXZttoSQBCoqiRPu+ZFZvDL0Kyqyh3Fu0qbmUsHgjJSfEENuR/vByrOzSj0vhfFbN+5vs6bUXLYIBK2Bs3bAcl7indtIU4OGIxJq/d47aRUJ0zafvIUb7IQlj4VMWwzEltoyfWY56/ZDhi6a0lpAPCAC3VmjxMScyTJrc4l7sdMYqDTw80v8TtldoUMwBLbT4V2nr7233z70cseVQaLVpefabce6feRgeSxBs5Etzqxxbgdhwr7djwp3W/C0wMyIBOOZFZ/ZrR7L5ElwdpliA094np/Ga0pGTuzYW+F1oGzaTCgKFxLoMADl1OeU1YTRay4SFtaQLJYd891yCWmdiqVjLeEGOXrEWiJ/xMAj8LGZPOR8uVFWjPi/vzqWONi8LsatVf2ruIxs7nvOUKTuNw5O4uBHQDqcYHGlJLR60b6n3KDeMc2pwKmjz7iFhs/PJx19axr9nlJUZB96f+maIuKrAx5mhrVz+tN9ij0T37alTkH1Enp5GK7seV78BQ3J8kjy/KB/GmBztPLA8qb2JYnVAR+F/wB1dOF/icudclr/ABC3/wCoPjYv/wD8VucI7RWLV8uzX1HdWrdtTYvkO4G5oXuzgbViCJlpBgGgviXapWGy0WVsiYAWVnrvkDyxXqPARcXue8LEFLLAzyJ0z7gM4fIyBkfOuXJlcnTOrHiUeSlxLtno4aGuAcmDWNQMAmclMS30yKDuKdqNI+FvAhuY2XR6RJT9fWvTeJM20iWHvRBIMkkmepGT8z60BdqGYoMtgmPe/K2SCPezE+VSpDkiP7O+1Wi0du+L98K1y4Liwl1sbI/ChzM0T3vtC4awP+0MSZIBtXv0+6+Xyqr9jJYWNTz/AG+YLc+7SORz1oyuXi7W2BYbrRfxFw0MyYADYORj09Kmy0uDz3X9r9BcELfUnaQJS8IJ6D7nP9aGOMa3T3VITUW5ggbl1PhyZiLBwf4mvT+JzJ8T7ZyN1zdEKYHiy3MY615r2jM7yTMYb3t0GCNvzmqTf2Q4r0LuyPaPS6fQ2rL3mLKlwEpY1RXLuxYHuRyDDp51qP260TA7bl0mTP3OpweqmE6YxWFwPhjarQWhfuXrehsWLjOlvcGu3EYs++J+6VSVAHNlbyFb9zsFw9Sirp0EXXB3b2lVS6QkuxJyv6j0ibLpGVru02meAHeJBG61qJ90jrbzWXxDW2HT9ttkkwy3JG7bMkAyQAvLqfUTr8Q+z/h5U7bJtuAplXuczmNjlgfh8aENbodTo4On1T7cBkLMBtHh92SORPQc6PyfTBqPqPVewtx9Ho0s91euy73A9s2dpW4dwILXJjMfKhnjOgA1dwXRa2m/qJ33tOCLOobTtPds4YNtt3iCRI3Agco9T4EhOm08NI9ns5lhJ2CDg8v6VHruHq+qQm3ZKNaui4zIhuF5td0QWBJAUXp/00uRnl3aTQcLtW07trt596su03bgGwDcGdFkSu0TMknoN1We2fGNG+jurofaTeddgmxqvdb3x47ezK7l6YYkGRBN+0XC0tcO1RIR2Fu8wcW0UwZKiQOgIE+leS3bbkW3Vto3CRLDcqsrNEegK5x4m9a0hDcjOU6dAhwizqE1Wna8t5d2os5fcAxNxSRnmedL2a4UmrV++LMViDuMgFGMjzO4IM9KKuN31J0hPMa3TZ8h49w/d9KDOzHEltMFZgqtO4nnhPDn4zTaqVMSbcbRkC0FJBAMEj6YpbrADly5c8fDNdcugsSJzznzjxH4TMelR3GEZ+Xx/uaVDt2bfDtagAlgDXpHA+FazVFbiWTaH+8cNZU9dwU+I5PNRE15PpbgjMV7z9h6DU6G89+brLqXRTcJchRasEKCxMAEnHqaJ89hBUZ2p+z5kUte1di2kFSSGAEggCSR6GOsUNaexZ0l21F9r6I4uF0sumV2cpckgm2oPh5bs16Z9qfDrSaHclpAwuW4KooI5jmBPU15HcQg7pYYiJIX4xyn1qscNyIy5Nro9u7Mca0+p/YXkuEe8Aw3r08SnK59POt3iHL6UH/ZrftLpLKb071xdud3Ki4VW643beZUcpiiPtBqymnvXNom3auXBORKIzCQMxKjlmsm0mbR5QFcRugJZWTuuKNoz0TcSTHhEA5MVmdntfbVzddwLYUNuldseAzJ6eJDPqKl02oOo03f25Y2u807qkqx7kNyVbgljggczK0Nt2ht3VuTbubBaVCSyglGvIh2OtxiwG4j3o8A86N66JcPQxW4P8UEEyEuSD5yvSizSDNBnYfUJqb5sopR7NhFe4zd413YVUMciGJyfgOfQ/s6AWzlpJOMR0Jj6A0KQ1FlzUfs6D+KpJPL60ZXCSIisPV8KD5JIzyEeR9Ph9KFkSKcWzzbi6DPKhLVjn9eder8S7KI0y7fIr5T+WgntN2eWxG0kkmDJHlPRfPFHyxbFsYOSAh5fX0NL2FMaxf8tz/pNZnHPul3MXhjgLswRnnEkc/rUOm1D2Sr2GZXIwcE5UzyFdOPJGMWc+WDbTNm0XBlUtq3Qi1aVh5wwWRietS2tRqVJKXWT8XhYLJjbJAInGPhUJuRzU/Q9PhSe1rzJI9INfOOczfaaI1mr5nUmfVgx/UGo2uXXPjuI3+a3ZP6lKoPrrYPIkf5f0pRxG2Z5nz8JpXkHRp6Nblue6uJbzPgt27YJx+VfQfQVdGv1mCNTcJXHOYGD19R69Kxfb05BuWYz/GnDUoIMjOPPy/pUueX+R0ar8Q1be9fPxAUNJHmoBn1qq9m63vFWj8wmoE1Q6N+754p3+Iz/wCYT0wQOXwNTvyC4LuivajT7WssEK8trXB5807za3vNzHMzVs8b1pIY3VnmCehAInDc4Yj51hnVT1Jgxz5Gu9t6Sf8Amk/0qvky/YWjdfiGsfJZTOT4DBIA5EnBFV9Wb11SLgtmSSZQZMyfFM8zPOss3wcsT58z/Cnkr5/9U45/360lPIndjdM3k7Q69AqpqAiooUKsQFXCjM9PP0pbfabXgz7SWPPxAeURB8IEeXx55OFuHnj5/wAajQ5jH60/ky/YWbur7Tax7Ztvc3IylCsiNpERg1iNmN4GBGGbH0Oec03ac4B+o5fOnC3+uOX9POn8uT7IcdxztbIhtzQZAgQGz4wZkN5EfpVTuNN/ubcDlAWf0EmrYUdP3FamAI648h/L50vkn+z/ALDazO7rTkeHToT/AO1/TNXbOk05AnRhpmfukt8o5bvnnHzqXvV5bv1GP4mm8+pz+tUs016/7LSYjcJtn/7WyuMYU/XAmtfgWvv6K21vTdwis3eESvvFVUmGJjCDArLFo+WPWSY6dMGlSzJMj6j+UVPy5P2GlyX+N8T1Ostm1qjZezKttAAyORlWDfQ9awl7M6b/AHKf/kufM+/V46eJG0H6Dyzymk9lmJT5gZ/hR82T9mJovcL3WO7Nk7TaR7dshzIS4wLJ73LdnzkmtF+M6q4jpdubkZWV1ZywKsCpUwRzBPWhm7po/wDLMHrtB+WTTfZZ6QPgvl5VXzZK/wBmCCPR8Ye2pto1tV3M5VSY3EliRDiJJMgQIxEEiqlq2kbUsWNm3ZAU8t4fb7/5wD8aym0UeXXqwzy5Cu7rrE/Eny6R8vSpeWf7DsIeG6u7pnd7KWLdx5DMincRIPil85qfU9qNcT+32xy905z8upFC/dwYI5xP7vL5/OnAL1HPzYQPTlQ8uR/9BYQP2m1/L2tRyMwk/TNMXj2uJ/8Aq8wYk2hnlyj+tD5tKSIxBxA/v19cU24s/D4YyD5jnyo+SVdsLZvNrtYfe1L+Xvpz9Z6R5VBqGd/213dmQC6Ny/zTGKyBY8lGPQA9cycVIugYx92fMcvSp3P1hb+i7c0GnIAc2SR0c2iJ+Ec/UGmPodKAFLWN3/CiRPXBU1TfRucd0TiPejn5wT+6k9guDmgHpM/pH8ae6X7P+xX/AAQjiFvzB/Qn6HFQ+1IeSDzBIInGefOs2/f25JI5eojyzVpWldwBg5nGAIHXPOeX6V0fGjRtlwX1IwoOPIzHXp/fOni8sjw55cvT4VlHWwQMHnAPUFhE46yKl9oLLGQfQAHmxOZ9f09cHxC3M1AoMHYJ5zyj6jFOtMAPcXz6f95rH75WjcCYGCScQAZxzOOv5usVaJuGABg4BMTyJPWZOaiWOh7my13aE4tjPw8x5/8AeplsWz+Dr1ER5+lUe5csVDEwAAOSgkMfjHhpntZ90NPUCP0kjyJ/WKTg/GG407dhJHhGP15x+6pxpkme7X6elY6NugDnIHxOJ6Y6ZqVtQQInMgCJjxSCD9P1qdj+ykzQu6O3OVWRnln+81w0ds8ljO2eU/3AqlbuliSc8xzI5cwOnX9Ket6JicZJ9AImPju88Cltl9hfJbbhls8/gc/1yPSozw22Onmfh/PlVa9qQOc4PmTJA/lFdbvSYkg+XlBcHPLG00KM/sCw2mX8P0JMfI+eBiq9yyOYbE9GxyJ5gZxTbbnnHULyESCfMk/mHypLuuSNrNAHRQQYMRnlzx8xzklaUJBQkAGJkHmJJOcDpjofnTyRGFyQxGT5evypRsubtpPOPmIM+mB0PWpwAPFkjzwMc4iByB8qGkG1DDa3CTPTk5yZ8/p0qV9MyTMgDkC88ppQjHI8hMxyx5fIUw2iZDHoZEDoYE+XuxjyqaDaV+8KgjxHLGQWmJI+YimLbbpuictvJzkAT5Y6VZsASxGZydwEDkC0gEnM4ikTbtMxu9JIwwBYyBmSB/qq0hbaZALbFucR+Hcxx6ndj9ak1GluT1AjkGPWMzH8vlVlLWyGYghoA8MGZG3kcD+dWbbCckYnHiz1+AzH61Em/B7V6ZT6RzMbl8s+uOvL5Uq6N5O3vJxzbEZBjJkxP06CtGzqliYAEwcYM4iPhnlT11agBunInOeY5Ut8lxQbYmQbF2JBM56tzVv3x501dM8kBnwMz9SInGPj0rT1fEEBA5R6dYH8xUNrWiCdu6JkgkGZ5GTylhyn+FWpSa6F+JVXTXAsh/iJPUY58jAqIWXJJLtHQeIznnAGTP1xV12zATdAk8hG4Bgc4PP9adYz+HmA3SAD0+NG59hSMxbLkHxH/wDacQIOOXr608WGyS9wKIHIiPKCfgfqPStInuzmDuAPLkD/AFB/T1plxcjA6CeomSYyOho3jooKjMT95c/CYJKmD5D6fSpjpnG0brnnO4wMTnJ8hUep16o4tlQTGZBk43AHp0Ap2n1DGAyDmVBkHoQAR6TMjy+tNSFaOe0xXDN0iWYYJBJyPKo7ouDqYOR4s8sCMQPiZqdtV1OIKjGZnAn+/pTwzNIPOBHIyDMH4YHr+6lyNUf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8" descr="data:image/jpeg;base64,/9j/4AAQSkZJRgABAQAAAQABAAD/2wCEAAkGBxQSEhUUEhQVFRUXGRUVGBcXFxYXFxgYFxcXGBcWHBcYHCggGRolGxgUITEhJSkrLi4uGR8zODMtNygtLisBCgoKDg0OGxAQGywkICQsLCwsLCwsLCwsLCwsLC0sLCwsLCwsLCwsLCwsLCwsLCwsLCwsLCwsLCwsLCwsLCwsLP/AABEIAK8BIAMBIgACEQEDEQH/xAAcAAABBQEBAQAAAAAAAAAAAAAGAQIDBAUABwj/xABHEAACAQMCAwUFBQYDBgUFAQABAhEAAyEEEgUxQQYTIlFhFDJxgZEHI0JSoTOxwdHh8BVygiRTYpKy8SVDY3OzNESTotIW/8QAGgEAAwEBAQEAAAAAAAAAAAAAAAECAwQFBv/EACgRAAICAQUAAgICAwEBAAAAAAABAhEDBBIhMUETUSJSYZEUMkIVBf/aAAwDAQACEQMRAD8A81pYpYpa+ts8WxsV22nxXRSFYyK4Cn7a7bTCxhroqQLToosLIttdFS7K7ZRYtxGop22nbaUCkFke2lC1JFLFAtxHtpwWnba6KBWJFdFOinohJgf39aBEV9wgDP4VYlQfMqAWA84DL9RSiOhkdD6dKg7RW96aa2seEXS2BBZ7tzIcA7vDbUczBEedJwy3FtZkehMn6Rj4Vw4NVLJkca4XR1ZcChjTvktrbJBIUmPKiTtZ2f02h09ste/2t+4JtbpADIe8gBcAGMk+Y6iYeyWm1F4sNPpjdEn7whzbU7SNplu6YyFwytHzir3ansVxB0e5cRbpEbNo06uqhs+FNoB2gSBM4iIzz6rVSWRRi6o1wYFsbkgTFLXLbK+FgQRggggg9QR0NOAr1k7Vnmy4dCVwp0V0UEiFa4LTwKWqQWNililrqBWJXUsUu2mFjCop0U4JSxTsTYzbXVJFdtoFuM3bS7KeBXRWSOncMIpQKdFdFMVjYritOilAoCxgFOinRXRQKxpFdFOiligLGRSxTorooFYkV0U4CloCxkUtOiuigVjRUlm6UO5YkeYkZ6EHnicU2iXs4dPZCXbndm5utuhe40o6OxV1t2A74IQkPbgx0Gaw1GVY4W0a4Yb50ZXsd9LsvpriW27lWV7TqBaOpslQFYDd95CbeZ3MTzFWOAcFGs4gum922124XCwsW0LMyiOUgbcct3pWr2y7YPf0+kZLzC6rbL9xFKIy3Et3JAI3FDAYSBBA5EVW+zZfaOIJvLAXVvl9jMkgjcRuUyBIHI15Wnm1jm19HpZYpzjZ7p9zp7YQG3atoICyqKoAnry5E0D9t+0duAlu7bYnmFdT15YM527fTcDW3qexeiCz7NaZgT4mQOxyYG55J+deJ/aHwW1avDZaVB6AAeWQAPLnXDjbcjpyJbaGavTkSxMycn1M/wBaTS6bfvMkC3ba6xA3GAyIAq43MXuW15gDcTOKweGpDAAwJ6EgH0I5dKNODpOm1SwCSthMyykvq7ESqwYG0ydw5iM4r2FqJrTuS7PL+GPzKL6B61dkkEQQYI8iDBH/AHqULVPT6ZzdZpXc03GbY+37yWhNxBIEkZnpWmLJwPlXTpcsskLkc+qxxxyqLIdtdFTvp2AkimAV1HNYzbTu7p22nKxHKmTZFSgVPbUExtn4VJ7OOhpOVBZVApwqdrPID61JZ0DNO2jcvRdlWK6KsXdKV5mowpppiMqKdFOIroqTpsbFdFOrqAsbFdFOilFAWNFdT6WKQrI6WnxXRQKxlKKfXRQFja6rmj4c10SGVRJG5t0CNsmQCMBh1nnFbes01lE1Ki3t7tbKKzEB2mz3u+A/iDOQw6AbfIVz5dTHHJRN4YJSi5AyKWKlt2iwxFXeG8Ie/cW2uNxgsQdqiCSxI6BQx9YrZzilbMVFt0jNit3sdcQagB8l5ULtkHwO24zyiFPXz5Amsh3t79o3AEbgXgHafdYjksjpJ586KOD6kobQtW7ly77oHfKiMCOhKGCB6jlmuTUZVLE9vJ0YMbWRXwQa3Qo+i7sgK5t6ZrblFb3OH2g6tuUEhE3sChkM26JEHvstsNZ4miXcPbXUI/oyKQ30INJ2lW5cu2zbQd5No6ZwTuFt7J7l9yDDSu4qQIDA8pAvfZRqbba0Ai+ly6NRcCMd6C2xYGbjNvMMpWSpbcpk5ryMeTapL7R604W0/pk/aXtTfs8WsgbzY1A7tQz3drK7hQbVsMAhICQxU5cn4ec8Z1bHUXrTqV23X8Jc3CDyZd5OQCABAHKvYe3XZN71x7yLN3S2Rd05Bkl/aWuhAvQ7LeyTPvr5V4x2gbvNZqrgEBr1/EzE3Diaxxr0vI+KNfhFldaiEEW72mAW5EDvdOoJRx/6tsKQ2MpDfhY0QaDhFyyt27cU212WUXvVPiY63SFfu8My+CN3LIoY4ba9k1NprTshbcd05VlIg5BgZIM42lqOtJoVbvbxIUag2E2szF1vreS53Su7ZQukou7qRBKOK6lknHE4+M53GMsil9ApxsXbLG0yo4tJ3hNtwpUvva4uxnO5d0xt/Lyq2dAw9Pial7ZbWLOEfatm4ysQu0hlUFQZkkHbykeUg1Pd0aqSAwGTzjGfSu3RTahVnHrorcmZt5WiD0NVStarcN3RtcVU1GnZDmvRjJM8uSaKoWlinxXba0smxbNwoZFWBqh1X9arxTgKTVistrql6rJq5p+IWwI2wayNtcBUPGmXGbXKNoi2+ZzTG4dPukfCswVMl4jrS2NdMe9PtGJFdTiKSKuzQSK6KdFLFFgMiuinxSxRYDK4U+nBR50WIjroqTZS7aLFZFFPC07bSilYrJ9JxS/YU9y7W5k+ECZiJDRI6cjWv2hNy3b1Fsu7/fadTce7eZvvtB3hU7nMgsWOfy/Ch+8TtOYwf3Vu9pNe+7UYQMbmguCSVYkaAoyCFMFd0EN1M+YrzNaoxnF0elo3KUWrMvTAKIG4fGT++a3Ozmv7q+kZMXiBtJYnuXAg9PL/AFUIDiuptmdlp8BQVAEsSigsFYH8wx1OZ6XNHx64pZXtXFZlZXeMmEOJ2HbgGFGJ6ZJBLPGUXGqHHTyjLfdmndTbf32Vtt4/ZwGF5kKJbLEn7wkkMIPijxDpWx2e0ZdwrjxOSgMsu53VpJJYnluBPQ3F+NA+l40E1CMzEbH1TEtMjvdqiYnOM4+NG+h7Qadpdr9sJbRiYuEFiyneUWAWKycif2a+dce5Rg67Z17XKavozuPLa9oZx95a/wBjVDKyU1OjCR4gfCq90fm01m/Yq7f4mhAibV8YwpYJMQBjpiKvXkWy0Nk7NPvk7pd9Huutzz4mIGcYA5AVnfY1fuJqwyBW2pfbMwpKAbnjIQAEmMwDGa5H0dKPcb1p7tzZcMqEY3gJzF1zZtk9VZSWK8yFUHDQ3z5q7KF7gmN1+6B0GzvCPlnzivoCy6XNMzo7ezfeXLl4+G5qiBLvIgrbMESAJCgLCbSfALemVrNt5NvfcgKNoUS2RymBuABno3pV4+LIyK6KfDb106iG3MQzhZickAqCf+EjBxRrpuOnZa36e80Fm1Kja9t7R2d3dLT4SptK4eMOpwAxDDfDrZbUJ3Zlu8cDeObBVYAgGT4lIOQMDlyo80nD9tsrtLzuSRHgTa1xTJ5EE3SDH4R5VvtvHyZbqmYPae2m/ure1nu9/dttbXat1bsC2BA8SgK88yrK08yTXuzuMzMn9/Kt1dAFsHRqWBf2kJdadoJFtO6Zto8NyG3jkrbXPI1Tfhh/FuDL4WBEHBjI6Ecj8vU12aDIkmmcX/0It00Z6GkusxwauexnpP0qa1pz5V6G+KPM2yMpUPlThardVQPe/fU9pLZ6xUvNXhUcN+g6tk+VPXSMeh+lFlvS2/zVPb0K+dZvV14bLSN+ggOHXPKlHDbnlRsmjFSpo1rN61mi0N+gJ/h1z8ppV0L/AJTR8ulHnT10w9KX+b/BX/n/AMnkYWuAqSuArss5aGRShRTop1FgIEHnTvZ/WkinW2Io5GMa0RzpsVY7ykx8KVk0Q7aUVIaXbVXYUMilVakCU4D4UrFRT1Xun4GintVdKXtUbZafbNF7rMDu9hvblG0znBxHKOgqz2V7IvrrRdbqW0W41t/CWY+AMNokARvEzMyOUZt9qgbNwujbt2uUhGt3HANrTXLTkHayEnw4AkQZmYHk6vPGU0l4erpMMlBt+gNqtEXDEpJDKSXEGfAxB3ZmPqM1r6fgWpO7urLkgndslhJlGBK7hy3AjpJxR3p9J33CtZf+8V3t6hltgPbUNaRwpCFVYbtqyIAmY5yWdquFCzb32bl0CGZQbhdQ90uz3PFJJM9ZiBEc6h6xydJI0/xUlzJnmnCeFtc1GnMIAzaw+JVYb0KBSwPvjebXhPMAiMmtnUfZ29xNotWjCz3qW7oO+ANo7tWAUHfJgk7RjzwuH6ru72jLudjXtTbeWMLavdzauMB+H3rjT+ZZ6V7z2RldKLTxvtqqttBAMorAqDnbnbnqp5xXJkbs6sdUeDXeAexau2b1mLJI3Bu9KFZRVuT3YYn33ICqp2kLGBWz2X4VevXLK2rNnSi/3xSUuDclplc7l3Q1twqAwTORgAAel9uOGpcUSoPiB+ZgE/EiR/LnQBwmy9g8MNu+QDZS/u8Lsoupbe9a2nnL94QJnxY86mMbKlKgy412IvXdPsfXMq7QdqI8Agcv2w3rlpDDOOory3jOiuaZbWm3W2t2juQqjqxbduLNNxpY/TGK96W+LmnDDkRj1AJE/OPIV4t22/b/AN+tXiXJGVtLgGtPqzZuC6V3kM1wBfAdxGQTJO3PxHrRTwPtNqtSjtptPYG0QVu3SxAhl3bWXIhiJH8chtzE45z5eS+fwqLg2oa2dykg+nkeYPmD5VvKPhlGfrCdu0DG6fbVfZDbrdrfZgs8tNxbhdlKkA+H8KmJEk1s8QF8G4qlSiJvSdxdSikXNzQRg+ImfDDRhp81va9bl0PeAIyxWCQ5ALbIzAYjaT0DE9KK+xGpvOl26xLk3ZDASwcjc5g4KnePBy97oaSg0+AlO1yEIM8x/Oq+oSfw1JxBnVVZU2qemTsP4kk8x1U8yD5q0Ufa2P4iPlXZjuStHHkkk6Y9eF7uULSjhDedcl1h1q9a1p8vrVuU0Zxhjl2Uhw5hyJqVLV3kJ/v1rQ9uMQABUXtrjp86z3TfhpsgumQO1xedL7U69P30zUXrjHFREuckVSjfZLnXVlscRcdI+NL/AIow6Cqd0O3KoWV+oprHFieWa9BTvT1g/Ifyrt/oPpSxXba7ODlY0H0rqdFOW0TyotIKYynKal7jJBwRgjrPKKkTSev9/wBzUucfsexvwiFz0H0p4ueg+lXLPDgT730H0/v0NXk4Lt8TBwoBYkqwACxJJI5c81lLPjXprDBkl4Z1t06qKt2u5PNI/vnUxOmT3rgAMEYJXOQN0RmRGZO4c5qw3su8xdsnCCQ6sASX5lSf+HzJkRNc0tVDw6Y6Sa7ojTRWW9PjUn+AWnHh3fIzU925ZEBdzyclUugAiIncozn+ualPEVQEbHn3QZtDxjadg3PkeLLRgQYzWEtU/wDls6I6WPqQW/ZzoBZ0txV63mbPPNu0Onwoa7V3GkYbx626mASBtDQR6yP+nGKKvs81Ru6V2hVPfOMOLgwqCdwgUM8fYt4Qc+2aj8p2+M597ngETHTyJrlct0rZ0qKjGkEvZC5aGkW1cdVNx9QiqzBS+0tv2g5YwGJietYPGXW7obLI7eKzaEZMeFOgGDBP1pvZfT+BXfVIiK+oVUmyhA70KXDgEhigcSpEyZOcebv2lv3FCPqiyZiRaMSZw22enn8KrHFyfBGSVRM/jtqNNaZYDb9T+Ux+xgTyjNe3dmtW40VjUkFm7m018KCzPau21ulwoySjvcIAkkbwASRXh3HSx0tobpzqTyzlrI88ggfoede99hn26Th+R95o7Kc8kpaV1x1ABu/UUsvY8P8Aqd2qvKbaurAoQGDAgqVInduGCIzNeb6Tiu32G5csrdSzYS06Abotex6R9xBEbgLpeOQ5TzNEXaHwXSmmzYLk7BkW2DDvLqIB4rC3PwSJuAhYANU+BaQG5wxLaJF3RMzBhuVt2n0y3CwUjcSd05Emoh2XNcHoOnaz7OvcbBbK+EIAq5yYUAQZJkc5n1rx3tos3v79aOr9ltPaFqw1q5a2t7rk7Y2xu3FiCNwAefwiekAXa+8Guys+oOCD1kHrWmNcmeV8UCGtaI/vp60zhWkZk3SgWSstctpkAEgBmE4YGpNcOR/l5Vo9lOHgozagfcKqaggEEttYrbQrnwvvuAiJgYyIraTMYK0T9oU7m1btMPEyd43iUqgIAVEgmMguT13bRyMl32VgHSXZ/wB+3L/27VAPGtT3jM7XO8ZjuJ2usY5DcAY6Y8qNfsyP+yXR/wCs3/x2qKe0pP8AIN7LW9wRoZWJlNwWSqlgQTyIiSegDdJodGkwAw8QENAjxDDY6ZnFa2vtqqWniAO8L4Y7h6wjYAn5A0h1lpyAi3ZVPF9yPEpIW224sOQ8J/pUxybHwOePeuTMGmGJkfv/AO1TrwwHdBODHu/HrPpnl8a0ySDLWbyrMAs7IGzB96Y88+nrFZ9ShhdlhnbxAPesyYkEgQGkT9P1t6gzWnKx4fHPHqfDy/zRA9afb0BYwkGcAAgyeXQ1cTUHG0IuckC8RtIMsIbwkGOf/aPVai7vUi8LYHPZaQw2CpJvITnqJwYxmk80hrBGyhZtbvdzicEGQYhoBOMj6ipBpj61ndndKwLq928wFxx3c2GtWwrDuwAoLWxsVcSBzjnkkCKKtZW0J4F4Zy6dvM1ILLVdLqOtKuoX+4o3yD44/Z5fFOHwp8Utq2zEhVJI+H19B5kwBXoOVdnmqLfRXvPHQz4YiRzaOgyMx8a0eEaJy4uOD3dvLkllTK7SpcINpPijMzHlnZ0HZNpR7hAiCUEMdwMgbuQHwn41rLo1RTbUKVMIwYBpkSQd3PGYPMfCvOz6i+Ez0sGnpJtAXqeNI99mF213Za4qIVtwRveMl9zfhIM53DntBLm1ZDSHKyVBAW2BIlgVlWK8jyM5H5RW3/8A5/SKW/2W2x5lRuXKjcpVVYAHO0Rknyqe12cstdVizbYLbCVhTEEM8SflOQZNZY3CvyNZxyWtpl8MVr21WuXlDEqfvbhChiZxbWdhMnlGBMAV3avhvdi3Fu5qQrSxVO9b3GQgq10v+IECCDA3RRKdRp7AVQVgknEBFP538hnmTJwJzVfUcX0sGdTYBldpa7b5wZOTHl0iazlK3wjSMa7YG8M4qr7wLRtMPPZM5yRAYHJyV6tmrjag3GMTuhVwTOCxAUA4Bk8h+EUZaYPqF3WytyywO1tyuGIJDCd2QCCI6kdMRNpeDNZYFFtqpEMCCbhYN4W37jCbYAUg9citVljtprkyeKW60+DG4dw19wa4o2eJYYsWBMbWChoJy2Gn1E5E3HOFC6kWWFhh4iRas3FPK37jL4IAI8BWQ7TO6tbVXWXmmZAwwlfTlgxifOsfV8aKFma1KRGxdouLGxcs1zaR4VAgDAjpJzcnJ2axjGKoK/sx4fdsaJrd24LjC9cO7xHBCQM5x8TQxxt729fBa2DWakFjdeSveN4WQJAEkHny3eZow+z/AFvf6PeFZAbjiGA3QoUA4JBEAR6RQp2kQju2LgAarWFgw5KLzGTylREySR73rWfpT6NTsjrCtofdrva7eBO5II75duZD9BzXqOfXxu1eac25z5jPyNeodkuPp7Owa7qEcPfwmmcqwa8O6YE2n94MpiepjlXlV7R3tOgbVm5YDYQFNzMQAWEFQPXnGelaYpqL5MssHJKjX7K8MXU6lbTPctBrVwSihz47gtRBEEE3PXl8qM+M8ZbSPp9DbTeqWe5BYtadgVt2uq4MIcjlv9KFPs61+zUd64caeCO8bblrLLeYnblFCC4TkrJAJmBWx25uqeK2ShBBFuIM5N2foSZn1miVSkxq4xQcavQCwqyAGbu9wX3UVQFS0g6WkXCgRzY82NDvZ6wq3+DbWndoWYBdvgPdaVnHqJ7x4PVj6UU9s7kLPl/OvKLvaZrL8Murbj2ayiEBgO8V9HpSxkghTLN0PugwZrOCbfBrJpdnr/GNOtxbRdFkWSQSvjT9jy6rzMxFeQ9obO27AYkRjdkj0k9K9K4Z2iTWWbdxXceB0dG2bkcG1gHaA08xjP8AwmRQL2i0ytdlTMg5x/D91a4+HTMcvKtANrljmcY8hEAz+8fStHUahrNpNJCl1CtdYzuFwl3W0YMMLYuRDSNzXPIRNY0wRzeaGWzDKDkPeZbhsoRziUdzzxaIPvVg6AMxZmJZiWYk5JJJLMT1zJPzq3zIzjxEfeHOSOXw+dHHYIgaS4S20i47ScCBbt/xBFZOg7LPdUPclEkAyIaGmCAfMDE+fWi3R8KVbpRFAMyUIYMNwBDFFIKgqy+plVESdlOaXQlFsTU69nIt2u/LWy43K7WlJBHi8jEciuQcyCavcE0dy5bVw63m2gw27ftBlWAdmD9PEsEnkKZYtgjchwrLMbSA28F1ZhgMqBgTym6w5AANsWnVQ9veVAwQJBCeCAYjKi0V9UPRmnK3dmteF7TPbFxfCgbcuduQd4n1Hl8Gq2t5AGMA7IO4xIkhVgnIOT8qia613ab9pywYFXtodxgSBtIlgeeSSJ2nKgvnraZlfctyCCzblgq0GAQOTStpiJMHJIEw7i+SakuEW+JcVFvaoBJInHOTBx+UQUz58skVja65fd93ePaRQx2JuttMux8SkGdhUeXmPEprSbgl8bPubjgl58J2oAJVmJIdwxkQB0gQCWaPUoysAbVzbgs7LG0Kd8ADLMzqpOAAABHhFLhjafpBwq7ZsXD90jSWDPBNwkPdTF0feSTbeTJncohi0VutpluDdZubhE7SRuAj0wwyMjzGMihO7xJRc2MHVPvibm0nNy4txTtgtKkN6Sah0vHx30S1tIkXIlTOXXYDuE5Ix4WJztZ0Z3t6HW7hhEyj81KAv5qyT2psOl59RadXQnu9gBa8NxgyDAO2CQ8QZgmfCml4rpLrhLN0uSFI+7uKchiw8Sx4YAJmJIrohkUuzmnCUejBK0bdm9NbPdCBJ09lyAxyx7s72H4TJMGc58qDSKOOAXFOxQ6sV01gXAIJtlgsCdvPwuYnyxmnq5WkLSRpstcUsAbtuIA/E45kzGfPl1gUDcbtd2XNt7ibjJK3rquTtAnwsJYcs0ecWBIIOD09d07QcYAUTNAvGyTy98YHq0zu5R1/SuSKOubZf+xvV3HXWG5cuXIeyF7x2cgbbkwWkicf8oo9u3jtJnE8/M+REcv50A/Y+wNrVYj71BPUkIxB+hH0o2uyA3KZM+XI4z15n4VJa6MPil3wnMShiObcpn0GfoOc1592pf7sg4lDH/Fk88Y6/wDLRvxZ4UmVErnzby25zGPoaAu0beB4x4TM/i8XNfp+hq0ZS7PQvsveOF6fr+3/APnu5+VE+rufPIHMDoPD5Y5fOhb7NVjhVicYv/HN69j50Q65gBBeOR59Iw8xzMfpUGpm8SeSevi96R4us+k8/wDVQzxi6drZnLeOfe8S9IxHPn+KiLibKHYboO8SuYWQcCBy5jHkKGeN8m6EFhtEwviHL0ww+Qqk+CJHoH2VEnh6+Pf95czHkQNv+n3f9NCvbC4x075AIu8SIJAGBdcQGDGc+mOUZBJR9lK/+HLjb95d5fHn8+fzrzbt7rbdm93Ju3ANnELp3MCjd9qbiBFDKfErJcXPMZBHXM18CTg1qCSet0dXAlV0xClZK+7HUztxzod+254t6T/Pe/6bdXuBcb0168i95bZ3YkRBckW15kKMBUfykx86v2xacXDokLbZa9kx1OnWcx+aflSiJgPd7RXr1m1p7O8bLJtMsrDKpd3In3QVA3DrDTIJkn7T3f8AxPSnvFIjSjaD4U2m0px+AkKGIgRHXnQb2QhdXpmP47mz6gL+u+PrTv8AGLTM197YuNsW0Lb3H3Fu52d8xCbXVSs7SwJleYk1V8i22j3z7Qr4W20mP16eXOvEON6rGnC8hbsAyOvsejmD16etFnEeP6S8l5V1Esblzatw3Aotm47WxtuIM5kgAwTzMgUF8cvK3cxdtytvTgwGkRpdMsEqpEhkcQcjPwBB0wmrRtcA4hcssGRua7WEYcFpG7PTEHp+hJdf7/iG1o8Q6T5gjn8aDuHDwjxIRjq3n/lxRrrLYa6vjTbtzcLbYWJZpC7TCgtiJ/WtsrSZhiTaoydUws2jCnc6m6ckEKA9m2PSRc1RODINs9BSdjrpuXh3p3DYfeOAoQkTyG0At6fHFO1D7mvXBtWbTgcztXZttoSQBCoqiRPu+ZFZvDL0Kyqyh3Fu0qbmUsHgjJSfEENuR/vByrOzSj0vhfFbN+5vs6bUXLYIBK2Bs3bAcl7indtIU4OGIxJq/d47aRUJ0zafvIUb7IQlj4VMWwzEltoyfWY56/ZDhi6a0lpAPCAC3VmjxMScyTJrc4l7sdMYqDTw80v8TtldoUMwBLbT4V2nr7233z70cseVQaLVpefabce6feRgeSxBs5Etzqxxbgdhwr7djwp3W/C0wMyIBOOZFZ/ZrR7L5ElwdpliA094np/Ga0pGTuzYW+F1oGzaTCgKFxLoMADl1OeU1YTRay4SFtaQLJYd891yCWmdiqVjLeEGOXrEWiJ/xMAj8LGZPOR8uVFWjPi/vzqWONi8LsatVf2ruIxs7nvOUKTuNw5O4uBHQDqcYHGlJLR60b6n3KDeMc2pwKmjz7iFhs/PJx19axr9nlJUZB96f+maIuKrAx5mhrVz+tN9ij0T37alTkH1Enp5GK7seV78BQ3J8kjy/KB/GmBztPLA8qb2JYnVAR+F/wB1dOF/icudclr/ABC3/wCoPjYv/wD8VucI7RWLV8uzX1HdWrdtTYvkO4G5oXuzgbViCJlpBgGgviXapWGy0WVsiYAWVnrvkDyxXqPARcXue8LEFLLAzyJ0z7gM4fIyBkfOuXJlcnTOrHiUeSlxLtno4aGuAcmDWNQMAmclMS30yKDuKdqNI+FvAhuY2XR6RJT9fWvTeJM20iWHvRBIMkkmepGT8z60BdqGYoMtgmPe/K2SCPezE+VSpDkiP7O+1Wi0du+L98K1y4Liwl1sbI/ChzM0T3vtC4awP+0MSZIBtXv0+6+Xyqr9jJYWNTz/AG+YLc+7SORz1oyuXi7W2BYbrRfxFw0MyYADYORj09Kmy0uDz3X9r9BcELfUnaQJS8IJ6D7nP9aGOMa3T3VITUW5ggbl1PhyZiLBwf4mvT+JzJ8T7ZyN1zdEKYHiy3MY615r2jM7yTMYb3t0GCNvzmqTf2Q4r0LuyPaPS6fQ2rL3mLKlwEpY1RXLuxYHuRyDDp51qP260TA7bl0mTP3OpweqmE6YxWFwPhjarQWhfuXrehsWLjOlvcGu3EYs++J+6VSVAHNlbyFb9zsFw9Sirp0EXXB3b2lVS6QkuxJyv6j0ibLpGVru02meAHeJBG61qJ90jrbzWXxDW2HT9ttkkwy3JG7bMkAyQAvLqfUTr8Q+z/h5U7bJtuAplXuczmNjlgfh8aENbodTo4On1T7cBkLMBtHh92SORPQc6PyfTBqPqPVewtx9Ho0s91euy73A9s2dpW4dwILXJjMfKhnjOgA1dwXRa2m/qJ33tOCLOobTtPds4YNtt3iCRI3Agco9T4EhOm08NI9ns5lhJ2CDg8v6VHruHq+qQm3ZKNaui4zIhuF5td0QWBJAUXp/00uRnl3aTQcLtW07trt596su03bgGwDcGdFkSu0TMknoN1We2fGNG+jurofaTeddgmxqvdb3x47ezK7l6YYkGRBN+0XC0tcO1RIR2Fu8wcW0UwZKiQOgIE+leS3bbkW3Vto3CRLDcqsrNEegK5x4m9a0hDcjOU6dAhwizqE1Wna8t5d2os5fcAxNxSRnmedL2a4UmrV++LMViDuMgFGMjzO4IM9KKuN31J0hPMa3TZ8h49w/d9KDOzHEltMFZgqtO4nnhPDn4zTaqVMSbcbRkC0FJBAMEj6YpbrADly5c8fDNdcugsSJzznzjxH4TMelR3GEZ+Xx/uaVDt2bfDtagAlgDXpHA+FazVFbiWTaH+8cNZU9dwU+I5PNRE15PpbgjMV7z9h6DU6G89+brLqXRTcJchRasEKCxMAEnHqaJ89hBUZ2p+z5kUte1di2kFSSGAEggCSR6GOsUNaexZ0l21F9r6I4uF0sumV2cpckgm2oPh5bs16Z9qfDrSaHclpAwuW4KooI5jmBPU15HcQg7pYYiJIX4xyn1qscNyIy5Nro9u7Mca0+p/YXkuEe8Aw3r08SnK59POt3iHL6UH/ZrftLpLKb071xdud3Ki4VW643beZUcpiiPtBqymnvXNom3auXBORKIzCQMxKjlmsm0mbR5QFcRugJZWTuuKNoz0TcSTHhEA5MVmdntfbVzddwLYUNuldseAzJ6eJDPqKl02oOo03f25Y2u807qkqx7kNyVbgljggczK0Nt2ht3VuTbubBaVCSyglGvIh2OtxiwG4j3o8A86N66JcPQxW4P8UEEyEuSD5yvSizSDNBnYfUJqb5sopR7NhFe4zd413YVUMciGJyfgOfQ/s6AWzlpJOMR0Jj6A0KQ1FlzUfs6D+KpJPL60ZXCSIisPV8KD5JIzyEeR9Ph9KFkSKcWzzbi6DPKhLVjn9eder8S7KI0y7fIr5T+WgntN2eWxG0kkmDJHlPRfPFHyxbFsYOSAh5fX0NL2FMaxf8tz/pNZnHPul3MXhjgLswRnnEkc/rUOm1D2Sr2GZXIwcE5UzyFdOPJGMWc+WDbTNm0XBlUtq3Qi1aVh5wwWRietS2tRqVJKXWT8XhYLJjbJAInGPhUJuRzU/Q9PhSe1rzJI9INfOOczfaaI1mr5nUmfVgx/UGo2uXXPjuI3+a3ZP6lKoPrrYPIkf5f0pRxG2Z5nz8JpXkHRp6Nblue6uJbzPgt27YJx+VfQfQVdGv1mCNTcJXHOYGD19R69Kxfb05BuWYz/GnDUoIMjOPPy/pUueX+R0ar8Q1be9fPxAUNJHmoBn1qq9m63vFWj8wmoE1Q6N+754p3+Iz/wCYT0wQOXwNTvyC4LuivajT7WssEK8trXB5807za3vNzHMzVs8b1pIY3VnmCehAInDc4Yj51hnVT1Jgxz5Gu9t6Sf8Amk/0qvky/YWjdfiGsfJZTOT4DBIA5EnBFV9Wb11SLgtmSSZQZMyfFM8zPOss3wcsT58z/Cnkr5/9U45/360lPIndjdM3k7Q69AqpqAiooUKsQFXCjM9PP0pbfabXgz7SWPPxAeURB8IEeXx55OFuHnj5/wAajQ5jH60/ky/YWbur7Tax7Ztvc3IylCsiNpERg1iNmN4GBGGbH0Oec03ac4B+o5fOnC3+uOX9POn8uT7IcdxztbIhtzQZAgQGz4wZkN5EfpVTuNN/ubcDlAWf0EmrYUdP3FamAI648h/L50vkn+z/ALDazO7rTkeHToT/AO1/TNXbOk05AnRhpmfukt8o5bvnnHzqXvV5bv1GP4mm8+pz+tUs016/7LSYjcJtn/7WyuMYU/XAmtfgWvv6K21vTdwis3eESvvFVUmGJjCDArLFo+WPWSY6dMGlSzJMj6j+UVPy5P2GlyX+N8T1Ostm1qjZezKttAAyORlWDfQ9awl7M6b/AHKf/kufM+/V46eJG0H6Dyzymk9lmJT5gZ/hR82T9mJovcL3WO7Nk7TaR7dshzIS4wLJ73LdnzkmtF+M6q4jpdubkZWV1ZywKsCpUwRzBPWhm7po/wDLMHrtB+WTTfZZ6QPgvl5VXzZK/wBmCCPR8Ye2pto1tV3M5VSY3EliRDiJJMgQIxEEiqlq2kbUsWNm3ZAU8t4fb7/5wD8aym0UeXXqwzy5Cu7rrE/Eny6R8vSpeWf7DsIeG6u7pnd7KWLdx5DMincRIPil85qfU9qNcT+32xy905z8upFC/dwYI5xP7vL5/OnAL1HPzYQPTlQ8uR/9BYQP2m1/L2tRyMwk/TNMXj2uJ/8Aq8wYk2hnlyj+tD5tKSIxBxA/v19cU24s/D4YyD5jnyo+SVdsLZvNrtYfe1L+Xvpz9Z6R5VBqGd/213dmQC6Ny/zTGKyBY8lGPQA9cycVIugYx92fMcvSp3P1hb+i7c0GnIAc2SR0c2iJ+Ec/UGmPodKAFLWN3/CiRPXBU1TfRucd0TiPejn5wT+6k9guDmgHpM/pH8ae6X7P+xX/AAQjiFvzB/Qn6HFQ+1IeSDzBIInGefOs2/f25JI5eojyzVpWldwBg5nGAIHXPOeX6V0fGjRtlwX1IwoOPIzHXp/fOni8sjw55cvT4VlHWwQMHnAPUFhE46yKl9oLLGQfQAHmxOZ9f09cHxC3M1AoMHYJ5zyj6jFOtMAPcXz6f95rH75WjcCYGCScQAZxzOOv5usVaJuGABg4BMTyJPWZOaiWOh7my13aE4tjPw8x5/8AeplsWz+Dr1ER5+lUe5csVDEwAAOSgkMfjHhpntZ90NPUCP0kjyJ/WKTg/GG407dhJHhGP15x+6pxpkme7X6elY6NugDnIHxOJ6Y6ZqVtQQInMgCJjxSCD9P1qdj+ykzQu6O3OVWRnln+81w0ds8ljO2eU/3AqlbuliSc8xzI5cwOnX9Ket6JicZJ9AImPju88Cltl9hfJbbhls8/gc/1yPSozw22Onmfh/PlVa9qQOc4PmTJA/lFdbvSYkg+XlBcHPLG00KM/sCw2mX8P0JMfI+eBiq9yyOYbE9GxyJ5gZxTbbnnHULyESCfMk/mHypLuuSNrNAHRQQYMRnlzx8xzklaUJBQkAGJkHmJJOcDpjofnTyRGFyQxGT5evypRsubtpPOPmIM+mB0PWpwAPFkjzwMc4iByB8qGkG1DDa3CTPTk5yZ8/p0qV9MyTMgDkC88ppQjHI8hMxyx5fIUw2iZDHoZEDoYE+XuxjyqaDaV+8KgjxHLGQWmJI+YimLbbpuictvJzkAT5Y6VZsASxGZydwEDkC0gEnM4ikTbtMxu9JIwwBYyBmSB/qq0hbaZALbFucR+Hcxx6ndj9ak1GluT1AjkGPWMzH8vlVlLWyGYghoA8MGZG3kcD+dWbbCckYnHiz1+AzH61Em/B7V6ZT6RzMbl8s+uOvL5Uq6N5O3vJxzbEZBjJkxP06CtGzqliYAEwcYM4iPhnlT11agBunInOeY5Ut8lxQbYmQbF2JBM56tzVv3x501dM8kBnwMz9SInGPj0rT1fEEBA5R6dYH8xUNrWiCdu6JkgkGZ5GTylhyn+FWpSa6F+JVXTXAsh/iJPUY58jAqIWXJJLtHQeIznnAGTP1xV12zATdAk8hG4Bgc4PP9adYz+HmA3SAD0+NG59hSMxbLkHxH/wDacQIOOXr608WGyS9wKIHIiPKCfgfqPStInuzmDuAPLkD/AFB/T1plxcjA6CeomSYyOho3jooKjMT95c/CYJKmD5D6fSpjpnG0brnnO4wMTnJ8hUep16o4tlQTGZBk43AHp0Ap2n1DGAyDmVBkHoQAR6TMjy+tNSFaOe0xXDN0iWYYJBJyPKo7ouDqYOR4s8sCMQPiZqdtV1OIKjGZnAn+/pTwzNIPOBHIyDMH4YHr+6lyNUf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142517"/>
            <a:ext cx="1669829" cy="1014653"/>
          </a:xfrm>
          <a:prstGeom prst="rect">
            <a:avLst/>
          </a:prstGeom>
          <a:effectLst>
            <a:glow rad="127000">
              <a:schemeClr val="tx1">
                <a:lumMod val="65000"/>
                <a:lumOff val="35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153957" y="4342788"/>
            <a:ext cx="32941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Оценка имущественного комплекса предприятий</a:t>
            </a:r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3082" name="Picture 10" descr="https://encrypted-tbn3.gstatic.com/images?q=tbn:ANd9GcQp-_bs_JtJDiopuccCao1dqtFt0cyhB4MUfmOvy4tUB-njwivK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3" y="3151786"/>
            <a:ext cx="1512167" cy="1001811"/>
          </a:xfrm>
          <a:prstGeom prst="rect">
            <a:avLst/>
          </a:prstGeom>
          <a:noFill/>
          <a:effectLst>
            <a:glow rad="127000">
              <a:schemeClr val="tx1">
                <a:lumMod val="65000"/>
                <a:lumOff val="35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2925040" y="4342787"/>
            <a:ext cx="28710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Оценка нематериальных активов</a:t>
            </a:r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2" name="AutoShape 12" descr="https://encrypted-tbn1.gstatic.com/images?q=tbn:ANd9GcR29s-joRWcT77w3T1WqrDYkApKhN-6XdluBb19ZvfTlE-2H2uhTQ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" name="Picture 10" descr="https://encrypted-tbn1.gstatic.com/images?q=tbn:ANd9GcQsShUldHZP0eTe4ExxSGyHgu6t5J9eMR16H6POcfUFH10Q-yeqkQ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460" y="1194710"/>
            <a:ext cx="2025351" cy="990593"/>
          </a:xfrm>
          <a:prstGeom prst="rect">
            <a:avLst/>
          </a:prstGeom>
          <a:noFill/>
          <a:effectLst>
            <a:glow rad="127000">
              <a:schemeClr val="tx1">
                <a:lumMod val="65000"/>
                <a:lumOff val="35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2098668" y="2332653"/>
            <a:ext cx="231705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Оценка движимого имущества</a:t>
            </a:r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2" name="Picture 16" descr="https://encrypted-tbn3.gstatic.com/images?q=tbn:ANd9GcTQgZuf-S68R557vkYA2zZt3srsa5xHCWZf6lYYeTcy6xtJ0hjD_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8905" y="1159637"/>
            <a:ext cx="1545417" cy="1028405"/>
          </a:xfrm>
          <a:prstGeom prst="rect">
            <a:avLst/>
          </a:prstGeom>
          <a:noFill/>
          <a:effectLst>
            <a:glow rad="127000">
              <a:schemeClr val="tx1">
                <a:lumMod val="65000"/>
                <a:lumOff val="35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4415722" y="2332652"/>
            <a:ext cx="27608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Оценка недвижимого имущества</a:t>
            </a:r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4" name="Picture 18" descr="http://awtocom.ru/wp-content/uploads/2013/08/ocenka-avtomobilya-posle-dtp-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4517" y="3119981"/>
            <a:ext cx="1550423" cy="1033616"/>
          </a:xfrm>
          <a:prstGeom prst="rect">
            <a:avLst/>
          </a:prstGeom>
          <a:noFill/>
          <a:effectLst>
            <a:glow rad="127000">
              <a:schemeClr val="tx1">
                <a:lumMod val="65000"/>
                <a:lumOff val="35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Прямоугольник 18"/>
          <p:cNvSpPr/>
          <p:nvPr/>
        </p:nvSpPr>
        <p:spPr>
          <a:xfrm>
            <a:off x="5796135" y="4342789"/>
            <a:ext cx="303588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Оценка ущерба, причинённого имуществу</a:t>
            </a:r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6" name="Picture 20" descr="http://mtr.rl0.ru/upload/2/98/5055417cd4afd9a82b1fa4aa4132d.jpe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4950" y="5065984"/>
            <a:ext cx="1392370" cy="1044277"/>
          </a:xfrm>
          <a:prstGeom prst="rect">
            <a:avLst/>
          </a:prstGeom>
          <a:noFill/>
          <a:effectLst>
            <a:glow rad="127000">
              <a:schemeClr val="tx1">
                <a:lumMod val="65000"/>
                <a:lumOff val="35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3776" y="291647"/>
            <a:ext cx="2021190" cy="7920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8" name="Picture 24" descr="http://bsu-az.org/wp-content/uploads/2013/10/112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3776" y="1172935"/>
            <a:ext cx="1518872" cy="1001810"/>
          </a:xfrm>
          <a:prstGeom prst="rect">
            <a:avLst/>
          </a:prstGeom>
          <a:noFill/>
          <a:effectLst>
            <a:glow rad="127000">
              <a:schemeClr val="tx1">
                <a:lumMod val="65000"/>
                <a:lumOff val="35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Прямоугольник 28"/>
          <p:cNvSpPr/>
          <p:nvPr/>
        </p:nvSpPr>
        <p:spPr>
          <a:xfrm>
            <a:off x="6824530" y="2332651"/>
            <a:ext cx="200749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Составление бизнес-планов</a:t>
            </a:r>
            <a:endParaRPr lang="ru-RU" sz="1600" b="1" dirty="0">
              <a:solidFill>
                <a:schemeClr val="tx1">
                  <a:lumMod val="85000"/>
                  <a:lumOff val="1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529184" y="6046696"/>
            <a:ext cx="22860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Тел: 8 727 385 26 75; 385 24 47</a:t>
            </a:r>
          </a:p>
          <a:p>
            <a:r>
              <a:rPr 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E-mail</a:t>
            </a:r>
            <a:r>
              <a:rPr lang="ru-RU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</a:t>
            </a:r>
            <a:r>
              <a:rPr 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11"/>
              </a:rPr>
              <a:t>invest@icapital.kz</a:t>
            </a:r>
            <a:endParaRPr lang="en-US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www.icapital.kz</a:t>
            </a:r>
            <a:endParaRPr lang="ru-RU" sz="1000" dirty="0">
              <a:solidFill>
                <a:schemeClr val="tx1">
                  <a:lumMod val="95000"/>
                  <a:lumOff val="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156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654412537"/>
              </p:ext>
            </p:extLst>
          </p:nvPr>
        </p:nvGraphicFramePr>
        <p:xfrm>
          <a:off x="719572" y="1050995"/>
          <a:ext cx="7704856" cy="51863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251520" y="446471"/>
            <a:ext cx="4608512" cy="64633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A8C2"/>
                </a:solidFill>
                <a:effectLst>
                  <a:innerShdw blurRad="114300">
                    <a:schemeClr val="tx1">
                      <a:lumMod val="50000"/>
                      <a:lumOff val="50000"/>
                    </a:schemeClr>
                  </a:inn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Как мы работаем</a:t>
            </a:r>
            <a:endParaRPr lang="ru-RU" sz="3600" b="1" dirty="0">
              <a:solidFill>
                <a:srgbClr val="00A8C2"/>
              </a:solidFill>
              <a:effectLst>
                <a:innerShdw blurRad="114300">
                  <a:schemeClr val="tx1">
                    <a:lumMod val="50000"/>
                    <a:lumOff val="50000"/>
                  </a:schemeClr>
                </a:inn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6178" y="352838"/>
            <a:ext cx="2021190" cy="7920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0" name="Прямоугольник 9"/>
          <p:cNvSpPr/>
          <p:nvPr/>
        </p:nvSpPr>
        <p:spPr>
          <a:xfrm>
            <a:off x="6529184" y="6046696"/>
            <a:ext cx="22860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Тел: 8 727 385 26 75; 385 24 47</a:t>
            </a:r>
          </a:p>
          <a:p>
            <a:r>
              <a:rPr 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E-mail</a:t>
            </a:r>
            <a:r>
              <a:rPr lang="ru-RU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</a:t>
            </a:r>
            <a:r>
              <a:rPr 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8"/>
              </a:rPr>
              <a:t>invest@icapital.kz</a:t>
            </a:r>
            <a:endParaRPr lang="en-US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www.icapital.kz</a:t>
            </a:r>
            <a:endParaRPr lang="ru-RU" sz="1000" dirty="0">
              <a:solidFill>
                <a:schemeClr val="tx1">
                  <a:lumMod val="95000"/>
                  <a:lumOff val="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23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jpeg;base64,/9j/4AAQSkZJRgABAQAAAQABAAD/2wCEAAkGBxQSEhUUEhQVFRUXGRUVGBcXFxYXFxgYFxcXGBcWHBcYHCggGRolGxgUITEhJSkrLi4uGR8zODMtNygtLisBCgoKDg0OGxAQGywkICQsLCwsLCwsLCwsLCwsLC0sLCwsLCwsLCwsLCwsLCwsLCwsLCwsLCwsLCwsLCwsLCwsLP/AABEIAK8BIAMBIgACEQEDEQH/xAAcAAABBQEBAQAAAAAAAAAAAAAGAQIDBAUABwj/xABHEAACAQMCAwUFBQYDBgUFAQABAhEAAyEEEgUxQQYTIlFhFDJxgZEHI0JSoTOxwdHh8BVygiRTYpKy8SVDY3OzNESTotIW/8QAGgEAAwEBAQEAAAAAAAAAAAAAAAECAwQFBv/EACgRAAICAQUAAgICAwEBAAAAAAABAhEDBBIhMUETUSJSYZEUMkIVBf/aAAwDAQACEQMRAD8A81pYpYpa+ts8WxsV22nxXRSFYyK4Cn7a7bTCxhroqQLToosLIttdFS7K7ZRYtxGop22nbaUCkFke2lC1JFLFAtxHtpwWnba6KBWJFdFOinohJgf39aBEV9wgDP4VYlQfMqAWA84DL9RSiOhkdD6dKg7RW96aa2seEXS2BBZ7tzIcA7vDbUczBEedJwy3FtZkehMn6Rj4Vw4NVLJkca4XR1ZcChjTvktrbJBIUmPKiTtZ2f02h09ste/2t+4JtbpADIe8gBcAGMk+Y6iYeyWm1F4sNPpjdEn7whzbU7SNplu6YyFwytHzir3ansVxB0e5cRbpEbNo06uqhs+FNoB2gSBM4iIzz6rVSWRRi6o1wYFsbkgTFLXLbK+FgQRggggg9QR0NOAr1k7Vnmy4dCVwp0V0UEiFa4LTwKWqQWNililrqBWJXUsUu2mFjCop0U4JSxTsTYzbXVJFdtoFuM3bS7KeBXRWSOncMIpQKdFdFMVjYritOilAoCxgFOinRXRQKxpFdFOiligLGRSxTorooFYkV0U4CloCxkUtOiuigVjRUlm6UO5YkeYkZ6EHnicU2iXs4dPZCXbndm5utuhe40o6OxV1t2A74IQkPbgx0Gaw1GVY4W0a4Yb50ZXsd9LsvpriW27lWV7TqBaOpslQFYDd95CbeZ3MTzFWOAcFGs4gum922124XCwsW0LMyiOUgbcct3pWr2y7YPf0+kZLzC6rbL9xFKIy3Et3JAI3FDAYSBBA5EVW+zZfaOIJvLAXVvl9jMkgjcRuUyBIHI15Wnm1jm19HpZYpzjZ7p9zp7YQG3atoICyqKoAnry5E0D9t+0duAlu7bYnmFdT15YM527fTcDW3qexeiCz7NaZgT4mQOxyYG55J+deJ/aHwW1avDZaVB6AAeWQAPLnXDjbcjpyJbaGavTkSxMycn1M/wBaTS6bfvMkC3ba6xA3GAyIAq43MXuW15gDcTOKweGpDAAwJ6EgH0I5dKNODpOm1SwCSthMyykvq7ESqwYG0ydw5iM4r2FqJrTuS7PL+GPzKL6B61dkkEQQYI8iDBH/AHqULVPT6ZzdZpXc03GbY+37yWhNxBIEkZnpWmLJwPlXTpcsskLkc+qxxxyqLIdtdFTvp2AkimAV1HNYzbTu7p22nKxHKmTZFSgVPbUExtn4VJ7OOhpOVBZVApwqdrPID61JZ0DNO2jcvRdlWK6KsXdKV5mowpppiMqKdFOIroqTpsbFdFOrqAsbFdFOilFAWNFdT6WKQrI6WnxXRQKxlKKfXRQFja6rmj4c10SGVRJG5t0CNsmQCMBh1nnFbes01lE1Ki3t7tbKKzEB2mz3u+A/iDOQw6AbfIVz5dTHHJRN4YJSi5AyKWKlt2iwxFXeG8Ie/cW2uNxgsQdqiCSxI6BQx9YrZzilbMVFt0jNit3sdcQagB8l5ULtkHwO24zyiFPXz5Amsh3t79o3AEbgXgHafdYjksjpJ586KOD6kobQtW7ly77oHfKiMCOhKGCB6jlmuTUZVLE9vJ0YMbWRXwQa3Qo+i7sgK5t6ZrblFb3OH2g6tuUEhE3sChkM26JEHvstsNZ4miXcPbXUI/oyKQ30INJ2lW5cu2zbQd5No6ZwTuFt7J7l9yDDSu4qQIDA8pAvfZRqbba0Ai+ly6NRcCMd6C2xYGbjNvMMpWSpbcpk5ryMeTapL7R604W0/pk/aXtTfs8WsgbzY1A7tQz3drK7hQbVsMAhICQxU5cn4ec8Z1bHUXrTqV23X8Jc3CDyZd5OQCABAHKvYe3XZN71x7yLN3S2Rd05Bkl/aWuhAvQ7LeyTPvr5V4x2gbvNZqrgEBr1/EzE3Diaxxr0vI+KNfhFldaiEEW72mAW5EDvdOoJRx/6tsKQ2MpDfhY0QaDhFyyt27cU212WUXvVPiY63SFfu8My+CN3LIoY4ba9k1NprTshbcd05VlIg5BgZIM42lqOtJoVbvbxIUag2E2szF1vreS53Su7ZQukou7qRBKOK6lknHE4+M53GMsil9ApxsXbLG0yo4tJ3hNtwpUvva4uxnO5d0xt/Lyq2dAw9Pial7ZbWLOEfatm4ysQu0hlUFQZkkHbykeUg1Pd0aqSAwGTzjGfSu3RTahVnHrorcmZt5WiD0NVStarcN3RtcVU1GnZDmvRjJM8uSaKoWlinxXba0smxbNwoZFWBqh1X9arxTgKTVistrql6rJq5p+IWwI2wayNtcBUPGmXGbXKNoi2+ZzTG4dPukfCswVMl4jrS2NdMe9PtGJFdTiKSKuzQSK6KdFLFFgMiuinxSxRYDK4U+nBR50WIjroqTZS7aLFZFFPC07bSilYrJ9JxS/YU9y7W5k+ECZiJDRI6cjWv2hNy3b1Fsu7/fadTce7eZvvtB3hU7nMgsWOfy/Ch+8TtOYwf3Vu9pNe+7UYQMbmguCSVYkaAoyCFMFd0EN1M+YrzNaoxnF0elo3KUWrMvTAKIG4fGT++a3Ozmv7q+kZMXiBtJYnuXAg9PL/AFUIDiuptmdlp8BQVAEsSigsFYH8wx1OZ6XNHx64pZXtXFZlZXeMmEOJ2HbgGFGJ6ZJBLPGUXGqHHTyjLfdmndTbf32Vtt4/ZwGF5kKJbLEn7wkkMIPijxDpWx2e0ZdwrjxOSgMsu53VpJJYnluBPQ3F+NA+l40E1CMzEbH1TEtMjvdqiYnOM4+NG+h7Qadpdr9sJbRiYuEFiyneUWAWKycif2a+dce5Rg67Z17XKavozuPLa9oZx95a/wBjVDKyU1OjCR4gfCq90fm01m/Yq7f4mhAibV8YwpYJMQBjpiKvXkWy0Nk7NPvk7pd9Huutzz4mIGcYA5AVnfY1fuJqwyBW2pfbMwpKAbnjIQAEmMwDGa5H0dKPcb1p7tzZcMqEY3gJzF1zZtk9VZSWK8yFUHDQ3z5q7KF7gmN1+6B0GzvCPlnzivoCy6XNMzo7ezfeXLl4+G5qiBLvIgrbMESAJCgLCbSfALemVrNt5NvfcgKNoUS2RymBuABno3pV4+LIyK6KfDb106iG3MQzhZickAqCf+EjBxRrpuOnZa36e80Fm1Kja9t7R2d3dLT4SptK4eMOpwAxDDfDrZbUJ3Zlu8cDeObBVYAgGT4lIOQMDlyo80nD9tsrtLzuSRHgTa1xTJ5EE3SDH4R5VvtvHyZbqmYPae2m/ure1nu9/dttbXat1bsC2BA8SgK88yrK08yTXuzuMzMn9/Kt1dAFsHRqWBf2kJdadoJFtO6Zto8NyG3jkrbXPI1Tfhh/FuDL4WBEHBjI6Ecj8vU12aDIkmmcX/0It00Z6GkusxwauexnpP0qa1pz5V6G+KPM2yMpUPlThardVQPe/fU9pLZ6xUvNXhUcN+g6tk+VPXSMeh+lFlvS2/zVPb0K+dZvV14bLSN+ggOHXPKlHDbnlRsmjFSpo1rN61mi0N+gJ/h1z8ppV0L/AJTR8ulHnT10w9KX+b/BX/n/AMnkYWuAqSuArss5aGRShRTop1FgIEHnTvZ/WkinW2Io5GMa0RzpsVY7ykx8KVk0Q7aUVIaXbVXYUMilVakCU4D4UrFRT1Xun4GintVdKXtUbZafbNF7rMDu9hvblG0znBxHKOgqz2V7IvrrRdbqW0W41t/CWY+AMNokARvEzMyOUZt9qgbNwujbt2uUhGt3HANrTXLTkHayEnw4AkQZmYHk6vPGU0l4erpMMlBt+gNqtEXDEpJDKSXEGfAxB3ZmPqM1r6fgWpO7urLkgndslhJlGBK7hy3AjpJxR3p9J33CtZf+8V3t6hltgPbUNaRwpCFVYbtqyIAmY5yWdquFCzb32bl0CGZQbhdQ90uz3PFJJM9ZiBEc6h6xydJI0/xUlzJnmnCeFtc1GnMIAzaw+JVYb0KBSwPvjebXhPMAiMmtnUfZ29xNotWjCz3qW7oO+ANo7tWAUHfJgk7RjzwuH6ru72jLudjXtTbeWMLavdzauMB+H3rjT+ZZ6V7z2RldKLTxvtqqttBAMorAqDnbnbnqp5xXJkbs6sdUeDXeAexau2b1mLJI3Bu9KFZRVuT3YYn33ICqp2kLGBWz2X4VevXLK2rNnSi/3xSUuDclplc7l3Q1twqAwTORgAAel9uOGpcUSoPiB+ZgE/EiR/LnQBwmy9g8MNu+QDZS/u8Lsoupbe9a2nnL94QJnxY86mMbKlKgy412IvXdPsfXMq7QdqI8Agcv2w3rlpDDOOory3jOiuaZbWm3W2t2juQqjqxbduLNNxpY/TGK96W+LmnDDkRj1AJE/OPIV4t22/b/AN+tXiXJGVtLgGtPqzZuC6V3kM1wBfAdxGQTJO3PxHrRTwPtNqtSjtptPYG0QVu3SxAhl3bWXIhiJH8chtzE45z5eS+fwqLg2oa2dykg+nkeYPmD5VvKPhlGfrCdu0DG6fbVfZDbrdrfZgs8tNxbhdlKkA+H8KmJEk1s8QF8G4qlSiJvSdxdSikXNzQRg+ImfDDRhp81va9bl0PeAIyxWCQ5ALbIzAYjaT0DE9KK+xGpvOl26xLk3ZDASwcjc5g4KnePBy97oaSg0+AlO1yEIM8x/Oq+oSfw1JxBnVVZU2qemTsP4kk8x1U8yD5q0Ufa2P4iPlXZjuStHHkkk6Y9eF7uULSjhDedcl1h1q9a1p8vrVuU0Zxhjl2Uhw5hyJqVLV3kJ/v1rQ9uMQABUXtrjp86z3TfhpsgumQO1xedL7U69P30zUXrjHFREuckVSjfZLnXVlscRcdI+NL/AIow6Cqd0O3KoWV+oprHFieWa9BTvT1g/Ifyrt/oPpSxXba7ODlY0H0rqdFOW0TyotIKYynKal7jJBwRgjrPKKkTSev9/wBzUucfsexvwiFz0H0p4ueg+lXLPDgT730H0/v0NXk4Lt8TBwoBYkqwACxJJI5c81lLPjXprDBkl4Z1t06qKt2u5PNI/vnUxOmT3rgAMEYJXOQN0RmRGZO4c5qw3su8xdsnCCQ6sASX5lSf+HzJkRNc0tVDw6Y6Sa7ojTRWW9PjUn+AWnHh3fIzU925ZEBdzyclUugAiIncozn+ualPEVQEbHn3QZtDxjadg3PkeLLRgQYzWEtU/wDls6I6WPqQW/ZzoBZ0txV63mbPPNu0Onwoa7V3GkYbx626mASBtDQR6yP+nGKKvs81Ru6V2hVPfOMOLgwqCdwgUM8fYt4Qc+2aj8p2+M597ngETHTyJrlct0rZ0qKjGkEvZC5aGkW1cdVNx9QiqzBS+0tv2g5YwGJietYPGXW7obLI7eKzaEZMeFOgGDBP1pvZfT+BXfVIiK+oVUmyhA70KXDgEhigcSpEyZOcebv2lv3FCPqiyZiRaMSZw22enn8KrHFyfBGSVRM/jtqNNaZYDb9T+Ux+xgTyjNe3dmtW40VjUkFm7m018KCzPau21ulwoySjvcIAkkbwASRXh3HSx0tobpzqTyzlrI88ggfoede99hn26Th+R95o7Kc8kpaV1x1ABu/UUsvY8P8Aqd2qvKbaurAoQGDAgqVInduGCIzNeb6Tiu32G5csrdSzYS06Abotex6R9xBEbgLpeOQ5TzNEXaHwXSmmzYLk7BkW2DDvLqIB4rC3PwSJuAhYANU+BaQG5wxLaJF3RMzBhuVt2n0y3CwUjcSd05Emoh2XNcHoOnaz7OvcbBbK+EIAq5yYUAQZJkc5n1rx3tos3v79aOr9ltPaFqw1q5a2t7rk7Y2xu3FiCNwAefwiekAXa+8Guys+oOCD1kHrWmNcmeV8UCGtaI/vp60zhWkZk3SgWSstctpkAEgBmE4YGpNcOR/l5Vo9lOHgozagfcKqaggEEttYrbQrnwvvuAiJgYyIraTMYK0T9oU7m1btMPEyd43iUqgIAVEgmMguT13bRyMl32VgHSXZ/wB+3L/27VAPGtT3jM7XO8ZjuJ2usY5DcAY6Y8qNfsyP+yXR/wCs3/x2qKe0pP8AIN7LW9wRoZWJlNwWSqlgQTyIiSegDdJodGkwAw8QENAjxDDY6ZnFa2vtqqWniAO8L4Y7h6wjYAn5A0h1lpyAi3ZVPF9yPEpIW224sOQ8J/pUxybHwOePeuTMGmGJkfv/AO1TrwwHdBODHu/HrPpnl8a0ySDLWbyrMAs7IGzB96Y88+nrFZ9ShhdlhnbxAPesyYkEgQGkT9P1t6gzWnKx4fHPHqfDy/zRA9afb0BYwkGcAAgyeXQ1cTUHG0IuckC8RtIMsIbwkGOf/aPVai7vUi8LYHPZaQw2CpJvITnqJwYxmk80hrBGyhZtbvdzicEGQYhoBOMj6ipBpj61ndndKwLq928wFxx3c2GtWwrDuwAoLWxsVcSBzjnkkCKKtZW0J4F4Zy6dvM1ILLVdLqOtKuoX+4o3yD44/Z5fFOHwp8Utq2zEhVJI+H19B5kwBXoOVdnmqLfRXvPHQz4YiRzaOgyMx8a0eEaJy4uOD3dvLkllTK7SpcINpPijMzHlnZ0HZNpR7hAiCUEMdwMgbuQHwn41rLo1RTbUKVMIwYBpkSQd3PGYPMfCvOz6i+Ez0sGnpJtAXqeNI99mF213Za4qIVtwRveMl9zfhIM53DntBLm1ZDSHKyVBAW2BIlgVlWK8jyM5H5RW3/8A5/SKW/2W2x5lRuXKjcpVVYAHO0Rknyqe12cstdVizbYLbCVhTEEM8SflOQZNZY3CvyNZxyWtpl8MVr21WuXlDEqfvbhChiZxbWdhMnlGBMAV3avhvdi3Fu5qQrSxVO9b3GQgq10v+IECCDA3RRKdRp7AVQVgknEBFP538hnmTJwJzVfUcX0sGdTYBldpa7b5wZOTHl0iazlK3wjSMa7YG8M4qr7wLRtMPPZM5yRAYHJyV6tmrjag3GMTuhVwTOCxAUA4Bk8h+EUZaYPqF3WytyywO1tyuGIJDCd2QCCI6kdMRNpeDNZYFFtqpEMCCbhYN4W37jCbYAUg9citVljtprkyeKW60+DG4dw19wa4o2eJYYsWBMbWChoJy2Gn1E5E3HOFC6kWWFhh4iRas3FPK37jL4IAI8BWQ7TO6tbVXWXmmZAwwlfTlgxifOsfV8aKFma1KRGxdouLGxcs1zaR4VAgDAjpJzcnJ2axjGKoK/sx4fdsaJrd24LjC9cO7xHBCQM5x8TQxxt729fBa2DWakFjdeSveN4WQJAEkHny3eZow+z/AFvf6PeFZAbjiGA3QoUA4JBEAR6RQp2kQju2LgAarWFgw5KLzGTylREySR73rWfpT6NTsjrCtofdrva7eBO5II75duZD9BzXqOfXxu1eac25z5jPyNeodkuPp7Owa7qEcPfwmmcqwa8O6YE2n94MpiepjlXlV7R3tOgbVm5YDYQFNzMQAWEFQPXnGelaYpqL5MssHJKjX7K8MXU6lbTPctBrVwSihz47gtRBEEE3PXl8qM+M8ZbSPp9DbTeqWe5BYtadgVt2uq4MIcjlv9KFPs61+zUd64caeCO8bblrLLeYnblFCC4TkrJAJmBWx25uqeK2ShBBFuIM5N2foSZn1miVSkxq4xQcavQCwqyAGbu9wX3UVQFS0g6WkXCgRzY82NDvZ6wq3+DbWndoWYBdvgPdaVnHqJ7x4PVj6UU9s7kLPl/OvKLvaZrL8Murbj2ayiEBgO8V9HpSxkghTLN0PugwZrOCbfBrJpdnr/GNOtxbRdFkWSQSvjT9jy6rzMxFeQ9obO27AYkRjdkj0k9K9K4Z2iTWWbdxXceB0dG2bkcG1gHaA08xjP8AwmRQL2i0ytdlTMg5x/D91a4+HTMcvKtANrljmcY8hEAz+8fStHUahrNpNJCl1CtdYzuFwl3W0YMMLYuRDSNzXPIRNY0wRzeaGWzDKDkPeZbhsoRziUdzzxaIPvVg6AMxZmJZiWYk5JJJLMT1zJPzq3zIzjxEfeHOSOXw+dHHYIgaS4S20i47ScCBbt/xBFZOg7LPdUPclEkAyIaGmCAfMDE+fWi3R8KVbpRFAMyUIYMNwBDFFIKgqy+plVESdlOaXQlFsTU69nIt2u/LWy43K7WlJBHi8jEciuQcyCavcE0dy5bVw63m2gw27ftBlWAdmD9PEsEnkKZYtgjchwrLMbSA28F1ZhgMqBgTym6w5AANsWnVQ9veVAwQJBCeCAYjKi0V9UPRmnK3dmteF7TPbFxfCgbcuduQd4n1Hl8Gq2t5AGMA7IO4xIkhVgnIOT8qia613ab9pywYFXtodxgSBtIlgeeSSJ2nKgvnraZlfctyCCzblgq0GAQOTStpiJMHJIEw7i+SakuEW+JcVFvaoBJInHOTBx+UQUz58skVja65fd93ePaRQx2JuttMux8SkGdhUeXmPEprSbgl8bPubjgl58J2oAJVmJIdwxkQB0gQCWaPUoysAbVzbgs7LG0Kd8ADLMzqpOAAABHhFLhjafpBwq7ZsXD90jSWDPBNwkPdTF0feSTbeTJncohi0VutpluDdZubhE7SRuAj0wwyMjzGMihO7xJRc2MHVPvibm0nNy4txTtgtKkN6Sah0vHx30S1tIkXIlTOXXYDuE5Ix4WJztZ0Z3t6HW7hhEyj81KAv5qyT2psOl59RadXQnu9gBa8NxgyDAO2CQ8QZgmfCml4rpLrhLN0uSFI+7uKchiw8Sx4YAJmJIrohkUuzmnCUejBK0bdm9NbPdCBJ09lyAxyx7s72H4TJMGc58qDSKOOAXFOxQ6sV01gXAIJtlgsCdvPwuYnyxmnq5WkLSRpstcUsAbtuIA/E45kzGfPl1gUDcbtd2XNt7ibjJK3rquTtAnwsJYcs0ecWBIIOD09d07QcYAUTNAvGyTy98YHq0zu5R1/SuSKOubZf+xvV3HXWG5cuXIeyF7x2cgbbkwWkicf8oo9u3jtJnE8/M+REcv50A/Y+wNrVYj71BPUkIxB+hH0o2uyA3KZM+XI4z15n4VJa6MPil3wnMShiObcpn0GfoOc1592pf7sg4lDH/Fk88Y6/wDLRvxZ4UmVErnzby25zGPoaAu0beB4x4TM/i8XNfp+hq0ZS7PQvsveOF6fr+3/APnu5+VE+rufPIHMDoPD5Y5fOhb7NVjhVicYv/HN69j50Q65gBBeOR59Iw8xzMfpUGpm8SeSevi96R4us+k8/wDVQzxi6drZnLeOfe8S9IxHPn+KiLibKHYboO8SuYWQcCBy5jHkKGeN8m6EFhtEwviHL0ww+Qqk+CJHoH2VEnh6+Pf95czHkQNv+n3f9NCvbC4x075AIu8SIJAGBdcQGDGc+mOUZBJR9lK/+HLjb95d5fHn8+fzrzbt7rbdm93Ju3ANnELp3MCjd9qbiBFDKfErJcXPMZBHXM18CTg1qCSet0dXAlV0xClZK+7HUztxzod+254t6T/Pe/6bdXuBcb0168i95bZ3YkRBckW15kKMBUfykx86v2xacXDokLbZa9kx1OnWcx+aflSiJgPd7RXr1m1p7O8bLJtMsrDKpd3In3QVA3DrDTIJkn7T3f8AxPSnvFIjSjaD4U2m0px+AkKGIgRHXnQb2QhdXpmP47mz6gL+u+PrTv8AGLTM197YuNsW0Lb3H3Fu52d8xCbXVSs7SwJleYk1V8i22j3z7Qr4W20mP16eXOvEON6rGnC8hbsAyOvsejmD16etFnEeP6S8l5V1Esblzatw3Aotm47WxtuIM5kgAwTzMgUF8cvK3cxdtytvTgwGkRpdMsEqpEhkcQcjPwBB0wmrRtcA4hcssGRua7WEYcFpG7PTEHp+hJdf7/iG1o8Q6T5gjn8aDuHDwjxIRjq3n/lxRrrLYa6vjTbtzcLbYWJZpC7TCgtiJ/WtsrSZhiTaoydUws2jCnc6m6ckEKA9m2PSRc1RODINs9BSdjrpuXh3p3DYfeOAoQkTyG0At6fHFO1D7mvXBtWbTgcztXZttoSQBCoqiRPu+ZFZvDL0Kyqyh3Fu0qbmUsHgjJSfEENuR/vByrOzSj0vhfFbN+5vs6bUXLYIBK2Bs3bAcl7indtIU4OGIxJq/d47aRUJ0zafvIUb7IQlj4VMWwzEltoyfWY56/ZDhi6a0lpAPCAC3VmjxMScyTJrc4l7sdMYqDTw80v8TtldoUMwBLbT4V2nr7233z70cseVQaLVpefabce6feRgeSxBs5Etzqxxbgdhwr7djwp3W/C0wMyIBOOZFZ/ZrR7L5ElwdpliA094np/Ga0pGTuzYW+F1oGzaTCgKFxLoMADl1OeU1YTRay4SFtaQLJYd891yCWmdiqVjLeEGOXrEWiJ/xMAj8LGZPOR8uVFWjPi/vzqWONi8LsatVf2ruIxs7nvOUKTuNw5O4uBHQDqcYHGlJLR60b6n3KDeMc2pwKmjz7iFhs/PJx19axr9nlJUZB96f+maIuKrAx5mhrVz+tN9ij0T37alTkH1Enp5GK7seV78BQ3J8kjy/KB/GmBztPLA8qb2JYnVAR+F/wB1dOF/icudclr/ABC3/wCoPjYv/wD8VucI7RWLV8uzX1HdWrdtTYvkO4G5oXuzgbViCJlpBgGgviXapWGy0WVsiYAWVnrvkDyxXqPARcXue8LEFLLAzyJ0z7gM4fIyBkfOuXJlcnTOrHiUeSlxLtno4aGuAcmDWNQMAmclMS30yKDuKdqNI+FvAhuY2XR6RJT9fWvTeJM20iWHvRBIMkkmepGT8z60BdqGYoMtgmPe/K2SCPezE+VSpDkiP7O+1Wi0du+L98K1y4Liwl1sbI/ChzM0T3vtC4awP+0MSZIBtXv0+6+Xyqr9jJYWNTz/AG+YLc+7SORz1oyuXi7W2BYbrRfxFw0MyYADYORj09Kmy0uDz3X9r9BcELfUnaQJS8IJ6D7nP9aGOMa3T3VITUW5ggbl1PhyZiLBwf4mvT+JzJ8T7ZyN1zdEKYHiy3MY615r2jM7yTMYb3t0GCNvzmqTf2Q4r0LuyPaPS6fQ2rL3mLKlwEpY1RXLuxYHuRyDDp51qP260TA7bl0mTP3OpweqmE6YxWFwPhjarQWhfuXrehsWLjOlvcGu3EYs++J+6VSVAHNlbyFb9zsFw9Sirp0EXXB3b2lVS6QkuxJyv6j0ibLpGVru02meAHeJBG61qJ90jrbzWXxDW2HT9ttkkwy3JG7bMkAyQAvLqfUTr8Q+z/h5U7bJtuAplXuczmNjlgfh8aENbodTo4On1T7cBkLMBtHh92SORPQc6PyfTBqPqPVewtx9Ho0s91euy73A9s2dpW4dwILXJjMfKhnjOgA1dwXRa2m/qJ33tOCLOobTtPds4YNtt3iCRI3Agco9T4EhOm08NI9ns5lhJ2CDg8v6VHruHq+qQm3ZKNaui4zIhuF5td0QWBJAUXp/00uRnl3aTQcLtW07trt596su03bgGwDcGdFkSu0TMknoN1We2fGNG+jurofaTeddgmxqvdb3x47ezK7l6YYkGRBN+0XC0tcO1RIR2Fu8wcW0UwZKiQOgIE+leS3bbkW3Vto3CRLDcqsrNEegK5x4m9a0hDcjOU6dAhwizqE1Wna8t5d2os5fcAxNxSRnmedL2a4UmrV++LMViDuMgFGMjzO4IM9KKuN31J0hPMa3TZ8h49w/d9KDOzHEltMFZgqtO4nnhPDn4zTaqVMSbcbRkC0FJBAMEj6YpbrADly5c8fDNdcugsSJzznzjxH4TMelR3GEZ+Xx/uaVDt2bfDtagAlgDXpHA+FazVFbiWTaH+8cNZU9dwU+I5PNRE15PpbgjMV7z9h6DU6G89+brLqXRTcJchRasEKCxMAEnHqaJ89hBUZ2p+z5kUte1di2kFSSGAEggCSR6GOsUNaexZ0l21F9r6I4uF0sumV2cpckgm2oPh5bs16Z9qfDrSaHclpAwuW4KooI5jmBPU15HcQg7pYYiJIX4xyn1qscNyIy5Nro9u7Mca0+p/YXkuEe8Aw3r08SnK59POt3iHL6UH/ZrftLpLKb071xdud3Ki4VW643beZUcpiiPtBqymnvXNom3auXBORKIzCQMxKjlmsm0mbR5QFcRugJZWTuuKNoz0TcSTHhEA5MVmdntfbVzddwLYUNuldseAzJ6eJDPqKl02oOo03f25Y2u807qkqx7kNyVbgljggczK0Nt2ht3VuTbubBaVCSyglGvIh2OtxiwG4j3o8A86N66JcPQxW4P8UEEyEuSD5yvSizSDNBnYfUJqb5sopR7NhFe4zd413YVUMciGJyfgOfQ/s6AWzlpJOMR0Jj6A0KQ1FlzUfs6D+KpJPL60ZXCSIisPV8KD5JIzyEeR9Ph9KFkSKcWzzbi6DPKhLVjn9eder8S7KI0y7fIr5T+WgntN2eWxG0kkmDJHlPRfPFHyxbFsYOSAh5fX0NL2FMaxf8tz/pNZnHPul3MXhjgLswRnnEkc/rUOm1D2Sr2GZXIwcE5UzyFdOPJGMWc+WDbTNm0XBlUtq3Qi1aVh5wwWRietS2tRqVJKXWT8XhYLJjbJAInGPhUJuRzU/Q9PhSe1rzJI9INfOOczfaaI1mr5nUmfVgx/UGo2uXXPjuI3+a3ZP6lKoPrrYPIkf5f0pRxG2Z5nz8JpXkHRp6Nblue6uJbzPgt27YJx+VfQfQVdGv1mCNTcJXHOYGD19R69Kxfb05BuWYz/GnDUoIMjOPPy/pUueX+R0ar8Q1be9fPxAUNJHmoBn1qq9m63vFWj8wmoE1Q6N+754p3+Iz/wCYT0wQOXwNTvyC4LuivajT7WssEK8trXB5807za3vNzHMzVs8b1pIY3VnmCehAInDc4Yj51hnVT1Jgxz5Gu9t6Sf8Amk/0qvky/YWjdfiGsfJZTOT4DBIA5EnBFV9Wb11SLgtmSSZQZMyfFM8zPOss3wcsT58z/Cnkr5/9U45/360lPIndjdM3k7Q69AqpqAiooUKsQFXCjM9PP0pbfabXgz7SWPPxAeURB8IEeXx55OFuHnj5/wAajQ5jH60/ky/YWbur7Tax7Ztvc3IylCsiNpERg1iNmN4GBGGbH0Oec03ac4B+o5fOnC3+uOX9POn8uT7IcdxztbIhtzQZAgQGz4wZkN5EfpVTuNN/ubcDlAWf0EmrYUdP3FamAI648h/L50vkn+z/ALDazO7rTkeHToT/AO1/TNXbOk05AnRhpmfukt8o5bvnnHzqXvV5bv1GP4mm8+pz+tUs016/7LSYjcJtn/7WyuMYU/XAmtfgWvv6K21vTdwis3eESvvFVUmGJjCDArLFo+WPWSY6dMGlSzJMj6j+UVPy5P2GlyX+N8T1Ostm1qjZezKttAAyORlWDfQ9awl7M6b/AHKf/kufM+/V46eJG0H6Dyzymk9lmJT5gZ/hR82T9mJovcL3WO7Nk7TaR7dshzIS4wLJ73LdnzkmtF+M6q4jpdubkZWV1ZywKsCpUwRzBPWhm7po/wDLMHrtB+WTTfZZ6QPgvl5VXzZK/wBmCCPR8Ye2pto1tV3M5VSY3EliRDiJJMgQIxEEiqlq2kbUsWNm3ZAU8t4fb7/5wD8aym0UeXXqwzy5Cu7rrE/Eny6R8vSpeWf7DsIeG6u7pnd7KWLdx5DMincRIPil85qfU9qNcT+32xy905z8upFC/dwYI5xP7vL5/OnAL1HPzYQPTlQ8uR/9BYQP2m1/L2tRyMwk/TNMXj2uJ/8Aq8wYk2hnlyj+tD5tKSIxBxA/v19cU24s/D4YyD5jnyo+SVdsLZvNrtYfe1L+Xvpz9Z6R5VBqGd/213dmQC6Ny/zTGKyBY8lGPQA9cycVIugYx92fMcvSp3P1hb+i7c0GnIAc2SR0c2iJ+Ec/UGmPodKAFLWN3/CiRPXBU1TfRucd0TiPejn5wT+6k9guDmgHpM/pH8ae6X7P+xX/AAQjiFvzB/Qn6HFQ+1IeSDzBIInGefOs2/f25JI5eojyzVpWldwBg5nGAIHXPOeX6V0fGjRtlwX1IwoOPIzHXp/fOni8sjw55cvT4VlHWwQMHnAPUFhE46yKl9oLLGQfQAHmxOZ9f09cHxC3M1AoMHYJ5zyj6jFOtMAPcXz6f95rH75WjcCYGCScQAZxzOOv5usVaJuGABg4BMTyJPWZOaiWOh7my13aE4tjPw8x5/8AeplsWz+Dr1ER5+lUe5csVDEwAAOSgkMfjHhpntZ90NPUCP0kjyJ/WKTg/GG407dhJHhGP15x+6pxpkme7X6elY6NugDnIHxOJ6Y6ZqVtQQInMgCJjxSCD9P1qdj+ykzQu6O3OVWRnln+81w0ds8ljO2eU/3AqlbuliSc8xzI5cwOnX9Ket6JicZJ9AImPju88Cltl9hfJbbhls8/gc/1yPSozw22Onmfh/PlVa9qQOc4PmTJA/lFdbvSYkg+XlBcHPLG00KM/sCw2mX8P0JMfI+eBiq9yyOYbE9GxyJ5gZxTbbnnHULyESCfMk/mHypLuuSNrNAHRQQYMRnlzx8xzklaUJBQkAGJkHmJJOcDpjofnTyRGFyQxGT5evypRsubtpPOPmIM+mB0PWpwAPFkjzwMc4iByB8qGkG1DDa3CTPTk5yZ8/p0qV9MyTMgDkC88ppQjHI8hMxyx5fIUw2iZDHoZEDoYE+XuxjyqaDaV+8KgjxHLGQWmJI+YimLbbpuictvJzkAT5Y6VZsASxGZydwEDkC0gEnM4ikTbtMxu9JIwwBYyBmSB/qq0hbaZALbFucR+Hcxx6ndj9ak1GluT1AjkGPWMzH8vlVlLWyGYghoA8MGZG3kcD+dWbbCckYnHiz1+AzH61Em/B7V6ZT6RzMbl8s+uOvL5Uq6N5O3vJxzbEZBjJkxP06CtGzqliYAEwcYM4iPhnlT11agBunInOeY5Ut8lxQbYmQbF2JBM56tzVv3x501dM8kBnwMz9SInGPj0rT1fEEBA5R6dYH8xUNrWiCdu6JkgkGZ5GTylhyn+FWpSa6F+JVXTXAsh/iJPUY58jAqIWXJJLtHQeIznnAGTP1xV12zATdAk8hG4Bgc4PP9adYz+HmA3SAD0+NG59hSMxbLkHxH/wDacQIOOXr608WGyS9wKIHIiPKCfgfqPStInuzmDuAPLkD/AFB/T1plxcjA6CeomSYyOho3jooKjMT95c/CYJKmD5D6fSpjpnG0brnnO4wMTnJ8hUep16o4tlQTGZBk43AHp0Ap2n1DGAyDmVBkHoQAR6TMjy+tNSFaOe0xXDN0iWYYJBJyPKo7ouDqYOR4s8sCMQPiZqdtV1OIKjGZnAn+/pTwzNIPOBHIyDMH4YHr+6lyNU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91477" y="450568"/>
            <a:ext cx="63834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A8C2"/>
                </a:solidFill>
                <a:effectLst>
                  <a:innerShdw blurRad="114300">
                    <a:schemeClr val="tx1">
                      <a:lumMod val="50000"/>
                      <a:lumOff val="50000"/>
                    </a:schemeClr>
                  </a:inn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Лицензии и сертификаты</a:t>
            </a:r>
            <a:endParaRPr lang="ru-RU" sz="3600" b="1" dirty="0">
              <a:solidFill>
                <a:srgbClr val="00A8C2"/>
              </a:solidFill>
              <a:effectLst>
                <a:innerShdw blurRad="114300">
                  <a:schemeClr val="tx1">
                    <a:lumMod val="50000"/>
                    <a:lumOff val="50000"/>
                  </a:schemeClr>
                </a:innerShdw>
              </a:effectLst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355605"/>
            <a:ext cx="2021190" cy="7920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6" name="Прямоугольник 15"/>
          <p:cNvSpPr/>
          <p:nvPr/>
        </p:nvSpPr>
        <p:spPr>
          <a:xfrm>
            <a:off x="6429256" y="5999222"/>
            <a:ext cx="22860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Тел: 8 727 385 26 75; 385 24 47</a:t>
            </a:r>
          </a:p>
          <a:p>
            <a:r>
              <a:rPr 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E-mail</a:t>
            </a:r>
            <a:r>
              <a:rPr lang="ru-RU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</a:t>
            </a:r>
            <a:r>
              <a:rPr 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  <a:hlinkClick r:id="rId3"/>
              </a:rPr>
              <a:t>invest@icapital.kz</a:t>
            </a:r>
            <a:endParaRPr lang="en-US" sz="1000" dirty="0" smtClean="0">
              <a:solidFill>
                <a:schemeClr val="tx1">
                  <a:lumMod val="95000"/>
                  <a:lumOff val="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www.icapital.kz</a:t>
            </a:r>
            <a:endParaRPr lang="ru-RU" sz="1000" dirty="0">
              <a:solidFill>
                <a:schemeClr val="tx1">
                  <a:lumMod val="95000"/>
                  <a:lumOff val="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312" y="1700920"/>
            <a:ext cx="2463054" cy="3386890"/>
          </a:xfrm>
          <a:prstGeom prst="rect">
            <a:avLst/>
          </a:prstGeom>
          <a:noFill/>
          <a:ln>
            <a:noFill/>
          </a:ln>
          <a:effectLst>
            <a:glow rad="127000">
              <a:schemeClr val="tx1">
                <a:lumMod val="50000"/>
                <a:lumOff val="5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4823" y="1674009"/>
            <a:ext cx="2482624" cy="3413801"/>
          </a:xfrm>
          <a:prstGeom prst="rect">
            <a:avLst/>
          </a:prstGeom>
          <a:noFill/>
          <a:ln>
            <a:noFill/>
          </a:ln>
          <a:effectLst>
            <a:glow rad="127000">
              <a:schemeClr val="tx1">
                <a:lumMod val="50000"/>
                <a:lumOff val="5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9656" y="2141392"/>
            <a:ext cx="3284688" cy="2339187"/>
          </a:xfrm>
          <a:prstGeom prst="rect">
            <a:avLst/>
          </a:prstGeom>
          <a:noFill/>
          <a:ln>
            <a:noFill/>
          </a:ln>
          <a:effectLst>
            <a:glow rad="127000">
              <a:schemeClr val="tx1">
                <a:lumMod val="50000"/>
                <a:lumOff val="5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086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1714</TotalTime>
  <Words>607</Words>
  <Application>Microsoft Office PowerPoint</Application>
  <PresentationFormat>Экран (4:3)</PresentationFormat>
  <Paragraphs>87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ТОО «Оценочно-Юридическая компания  «Invest Capital»</dc:title>
  <dc:creator>User</dc:creator>
  <cp:lastModifiedBy>User</cp:lastModifiedBy>
  <cp:revision>74</cp:revision>
  <dcterms:created xsi:type="dcterms:W3CDTF">2014-05-14T10:08:56Z</dcterms:created>
  <dcterms:modified xsi:type="dcterms:W3CDTF">2014-05-20T06:11:45Z</dcterms:modified>
</cp:coreProperties>
</file>